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Rubik Spray Paint" charset="1" panose="00000000000000000000"/>
      <p:regular r:id="rId27"/>
    </p:embeddedFont>
    <p:embeddedFont>
      <p:font typeface="Chewy" charset="1" panose="02000000000000000000"/>
      <p:regular r:id="rId28"/>
    </p:embeddedFont>
    <p:embeddedFont>
      <p:font typeface="TT Commons Pro" charset="1" panose="020B0103030102020204"/>
      <p:regular r:id="rId29"/>
    </p:embeddedFont>
    <p:embeddedFont>
      <p:font typeface="TT Commons Pro Bold" charset="1" panose="020B0103030102020204"/>
      <p:regular r:id="rId30"/>
    </p:embeddedFon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4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50" t="0" r="-247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31555" y="3950404"/>
            <a:ext cx="4056445" cy="2709367"/>
          </a:xfrm>
          <a:custGeom>
            <a:avLst/>
            <a:gdLst/>
            <a:ahLst/>
            <a:cxnLst/>
            <a:rect r="r" b="b" t="t" l="l"/>
            <a:pathLst>
              <a:path h="2709367" w="4056445">
                <a:moveTo>
                  <a:pt x="4056445" y="0"/>
                </a:moveTo>
                <a:lnTo>
                  <a:pt x="0" y="0"/>
                </a:lnTo>
                <a:lnTo>
                  <a:pt x="0" y="2709367"/>
                </a:lnTo>
                <a:lnTo>
                  <a:pt x="4056445" y="2709367"/>
                </a:lnTo>
                <a:lnTo>
                  <a:pt x="405644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909542"/>
            <a:ext cx="12071020" cy="4492827"/>
          </a:xfrm>
          <a:custGeom>
            <a:avLst/>
            <a:gdLst/>
            <a:ahLst/>
            <a:cxnLst/>
            <a:rect r="r" b="b" t="t" l="l"/>
            <a:pathLst>
              <a:path h="4492827" w="12071020">
                <a:moveTo>
                  <a:pt x="0" y="0"/>
                </a:moveTo>
                <a:lnTo>
                  <a:pt x="12071020" y="0"/>
                </a:lnTo>
                <a:lnTo>
                  <a:pt x="12071020" y="4492827"/>
                </a:lnTo>
                <a:lnTo>
                  <a:pt x="0" y="4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53" t="0" r="-4543" b="-425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6799" y="6282292"/>
            <a:ext cx="19934799" cy="6484766"/>
          </a:xfrm>
          <a:custGeom>
            <a:avLst/>
            <a:gdLst/>
            <a:ahLst/>
            <a:cxnLst/>
            <a:rect r="r" b="b" t="t" l="l"/>
            <a:pathLst>
              <a:path h="6484766" w="19934799">
                <a:moveTo>
                  <a:pt x="0" y="0"/>
                </a:moveTo>
                <a:lnTo>
                  <a:pt x="19934799" y="0"/>
                </a:lnTo>
                <a:lnTo>
                  <a:pt x="19934799" y="6484765"/>
                </a:lnTo>
                <a:lnTo>
                  <a:pt x="0" y="6484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31" t="0" r="-352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5878" y="3178314"/>
            <a:ext cx="4306061" cy="6064875"/>
          </a:xfrm>
          <a:custGeom>
            <a:avLst/>
            <a:gdLst/>
            <a:ahLst/>
            <a:cxnLst/>
            <a:rect r="r" b="b" t="t" l="l"/>
            <a:pathLst>
              <a:path h="6064875" w="4306061">
                <a:moveTo>
                  <a:pt x="0" y="0"/>
                </a:moveTo>
                <a:lnTo>
                  <a:pt x="4306061" y="0"/>
                </a:lnTo>
                <a:lnTo>
                  <a:pt x="4306061" y="6064875"/>
                </a:lnTo>
                <a:lnTo>
                  <a:pt x="0" y="6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4084" y="7276860"/>
            <a:ext cx="4820898" cy="2968621"/>
          </a:xfrm>
          <a:custGeom>
            <a:avLst/>
            <a:gdLst/>
            <a:ahLst/>
            <a:cxnLst/>
            <a:rect r="r" b="b" t="t" l="l"/>
            <a:pathLst>
              <a:path h="2968621" w="4820898">
                <a:moveTo>
                  <a:pt x="0" y="0"/>
                </a:moveTo>
                <a:lnTo>
                  <a:pt x="4820898" y="0"/>
                </a:lnTo>
                <a:lnTo>
                  <a:pt x="4820898" y="2968621"/>
                </a:lnTo>
                <a:lnTo>
                  <a:pt x="0" y="2968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4430639" y="8888943"/>
            <a:ext cx="2682446" cy="1651801"/>
          </a:xfrm>
          <a:custGeom>
            <a:avLst/>
            <a:gdLst/>
            <a:ahLst/>
            <a:cxnLst/>
            <a:rect r="r" b="b" t="t" l="l"/>
            <a:pathLst>
              <a:path h="1651801" w="2682446">
                <a:moveTo>
                  <a:pt x="2682446" y="0"/>
                </a:moveTo>
                <a:lnTo>
                  <a:pt x="0" y="0"/>
                </a:lnTo>
                <a:lnTo>
                  <a:pt x="0" y="1651802"/>
                </a:lnTo>
                <a:lnTo>
                  <a:pt x="2682446" y="1651802"/>
                </a:lnTo>
                <a:lnTo>
                  <a:pt x="268244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779" y="2989285"/>
            <a:ext cx="1885070" cy="3204344"/>
          </a:xfrm>
          <a:custGeom>
            <a:avLst/>
            <a:gdLst/>
            <a:ahLst/>
            <a:cxnLst/>
            <a:rect r="r" b="b" t="t" l="l"/>
            <a:pathLst>
              <a:path h="3204344" w="1885070">
                <a:moveTo>
                  <a:pt x="0" y="0"/>
                </a:moveTo>
                <a:lnTo>
                  <a:pt x="1885070" y="0"/>
                </a:lnTo>
                <a:lnTo>
                  <a:pt x="1885070" y="3204344"/>
                </a:lnTo>
                <a:lnTo>
                  <a:pt x="0" y="3204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731962" y="8040586"/>
            <a:ext cx="1556038" cy="2204894"/>
          </a:xfrm>
          <a:custGeom>
            <a:avLst/>
            <a:gdLst/>
            <a:ahLst/>
            <a:cxnLst/>
            <a:rect r="r" b="b" t="t" l="l"/>
            <a:pathLst>
              <a:path h="2204894" w="1556038">
                <a:moveTo>
                  <a:pt x="1556038" y="0"/>
                </a:moveTo>
                <a:lnTo>
                  <a:pt x="0" y="0"/>
                </a:lnTo>
                <a:lnTo>
                  <a:pt x="0" y="2204895"/>
                </a:lnTo>
                <a:lnTo>
                  <a:pt x="1556038" y="2204895"/>
                </a:lnTo>
                <a:lnTo>
                  <a:pt x="1556038" y="0"/>
                </a:lnTo>
                <a:close/>
              </a:path>
            </a:pathLst>
          </a:custGeom>
          <a:blipFill>
            <a:blip r:embed="rId7"/>
            <a:stretch>
              <a:fillRect l="-13011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25014" y="1095915"/>
            <a:ext cx="11037972" cy="257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96"/>
              </a:lnSpc>
            </a:pPr>
            <a:r>
              <a:rPr lang="en-US" sz="11283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AGRICULTURE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44714" y="2950395"/>
            <a:ext cx="9398573" cy="124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274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HELP LOCAL FARMERS IN CROP PRODUCTION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33914" y="7809603"/>
            <a:ext cx="5637106" cy="1333430"/>
            <a:chOff x="0" y="0"/>
            <a:chExt cx="1501309" cy="3551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1309" cy="355127"/>
            </a:xfrm>
            <a:custGeom>
              <a:avLst/>
              <a:gdLst/>
              <a:ahLst/>
              <a:cxnLst/>
              <a:rect r="r" b="b" t="t" l="l"/>
              <a:pathLst>
                <a:path h="355127" w="1501309">
                  <a:moveTo>
                    <a:pt x="70043" y="0"/>
                  </a:moveTo>
                  <a:lnTo>
                    <a:pt x="1431266" y="0"/>
                  </a:lnTo>
                  <a:cubicBezTo>
                    <a:pt x="1469950" y="0"/>
                    <a:pt x="1501309" y="31359"/>
                    <a:pt x="1501309" y="70043"/>
                  </a:cubicBezTo>
                  <a:lnTo>
                    <a:pt x="1501309" y="285085"/>
                  </a:lnTo>
                  <a:cubicBezTo>
                    <a:pt x="1501309" y="323768"/>
                    <a:pt x="1469950" y="355127"/>
                    <a:pt x="1431266" y="355127"/>
                  </a:cubicBezTo>
                  <a:lnTo>
                    <a:pt x="70043" y="355127"/>
                  </a:lnTo>
                  <a:cubicBezTo>
                    <a:pt x="31359" y="355127"/>
                    <a:pt x="0" y="323768"/>
                    <a:pt x="0" y="285085"/>
                  </a:cubicBezTo>
                  <a:lnTo>
                    <a:pt x="0" y="70043"/>
                  </a:lnTo>
                  <a:cubicBezTo>
                    <a:pt x="0" y="31359"/>
                    <a:pt x="31359" y="0"/>
                    <a:pt x="7004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01309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31631" y="8088211"/>
            <a:ext cx="384167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Chang Jia Qian ANQSCL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93479" y="3556013"/>
            <a:ext cx="7428536" cy="2594573"/>
            <a:chOff x="0" y="0"/>
            <a:chExt cx="1978413" cy="6910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691003"/>
            </a:xfrm>
            <a:custGeom>
              <a:avLst/>
              <a:gdLst/>
              <a:ahLst/>
              <a:cxnLst/>
              <a:rect r="r" b="b" t="t" l="l"/>
              <a:pathLst>
                <a:path h="691003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637851"/>
                  </a:lnTo>
                  <a:cubicBezTo>
                    <a:pt x="1978413" y="667206"/>
                    <a:pt x="1954616" y="691003"/>
                    <a:pt x="1925262" y="691003"/>
                  </a:cubicBezTo>
                  <a:lnTo>
                    <a:pt x="53152" y="691003"/>
                  </a:lnTo>
                  <a:cubicBezTo>
                    <a:pt x="23797" y="691003"/>
                    <a:pt x="0" y="667206"/>
                    <a:pt x="0" y="637851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729103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1155" y="2444235"/>
            <a:ext cx="7974739" cy="5565870"/>
          </a:xfrm>
          <a:custGeom>
            <a:avLst/>
            <a:gdLst/>
            <a:ahLst/>
            <a:cxnLst/>
            <a:rect r="r" b="b" t="t" l="l"/>
            <a:pathLst>
              <a:path h="5565870" w="7974739">
                <a:moveTo>
                  <a:pt x="0" y="0"/>
                </a:moveTo>
                <a:lnTo>
                  <a:pt x="7974739" y="0"/>
                </a:lnTo>
                <a:lnTo>
                  <a:pt x="7974739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171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7866"/>
            <a:ext cx="7329218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LAMBDA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6500" y="3991066"/>
            <a:ext cx="6482494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Lambda is used to extract data from API and EventBridge act as a trigger to update weekly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30764" y="3556013"/>
            <a:ext cx="7428536" cy="2331990"/>
            <a:chOff x="0" y="0"/>
            <a:chExt cx="1978413" cy="6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621070"/>
            </a:xfrm>
            <a:custGeom>
              <a:avLst/>
              <a:gdLst/>
              <a:ahLst/>
              <a:cxnLst/>
              <a:rect r="r" b="b" t="t" l="l"/>
              <a:pathLst>
                <a:path h="621070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567918"/>
                  </a:lnTo>
                  <a:cubicBezTo>
                    <a:pt x="1978413" y="597273"/>
                    <a:pt x="1954616" y="621070"/>
                    <a:pt x="1925262" y="621070"/>
                  </a:cubicBezTo>
                  <a:lnTo>
                    <a:pt x="53152" y="621070"/>
                  </a:lnTo>
                  <a:cubicBezTo>
                    <a:pt x="23797" y="621070"/>
                    <a:pt x="0" y="597273"/>
                    <a:pt x="0" y="567918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65917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292844"/>
            <a:ext cx="6642214" cy="7190319"/>
          </a:xfrm>
          <a:custGeom>
            <a:avLst/>
            <a:gdLst/>
            <a:ahLst/>
            <a:cxnLst/>
            <a:rect r="r" b="b" t="t" l="l"/>
            <a:pathLst>
              <a:path h="7190319" w="6642214">
                <a:moveTo>
                  <a:pt x="0" y="0"/>
                </a:moveTo>
                <a:lnTo>
                  <a:pt x="6642214" y="0"/>
                </a:lnTo>
                <a:lnTo>
                  <a:pt x="6642214" y="7190319"/>
                </a:lnTo>
                <a:lnTo>
                  <a:pt x="0" y="7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121" t="-12138" r="-23817" b="-573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7866"/>
            <a:ext cx="7329218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ETL JOB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3785" y="3991066"/>
            <a:ext cx="6482494" cy="142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 used ETL job to transform the schema of the data and derive new column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93479" y="614041"/>
            <a:ext cx="7428536" cy="1644686"/>
            <a:chOff x="0" y="0"/>
            <a:chExt cx="1978413" cy="438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438023"/>
            </a:xfrm>
            <a:custGeom>
              <a:avLst/>
              <a:gdLst/>
              <a:ahLst/>
              <a:cxnLst/>
              <a:rect r="r" b="b" t="t" l="l"/>
              <a:pathLst>
                <a:path h="438023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384871"/>
                  </a:lnTo>
                  <a:cubicBezTo>
                    <a:pt x="1978413" y="414226"/>
                    <a:pt x="1954616" y="438023"/>
                    <a:pt x="1925262" y="438023"/>
                  </a:cubicBezTo>
                  <a:lnTo>
                    <a:pt x="53152" y="438023"/>
                  </a:lnTo>
                  <a:cubicBezTo>
                    <a:pt x="23797" y="438023"/>
                    <a:pt x="0" y="414226"/>
                    <a:pt x="0" y="384871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476123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93479" y="2920371"/>
            <a:ext cx="7428536" cy="2306799"/>
            <a:chOff x="0" y="0"/>
            <a:chExt cx="1978413" cy="614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8413" cy="614361"/>
            </a:xfrm>
            <a:custGeom>
              <a:avLst/>
              <a:gdLst/>
              <a:ahLst/>
              <a:cxnLst/>
              <a:rect r="r" b="b" t="t" l="l"/>
              <a:pathLst>
                <a:path h="614361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561209"/>
                  </a:lnTo>
                  <a:cubicBezTo>
                    <a:pt x="1978413" y="590564"/>
                    <a:pt x="1954616" y="614361"/>
                    <a:pt x="1925262" y="614361"/>
                  </a:cubicBezTo>
                  <a:lnTo>
                    <a:pt x="53152" y="614361"/>
                  </a:lnTo>
                  <a:cubicBezTo>
                    <a:pt x="23797" y="614361"/>
                    <a:pt x="0" y="590564"/>
                    <a:pt x="0" y="561209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78413" cy="652461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93479" y="5755807"/>
            <a:ext cx="7428536" cy="930212"/>
            <a:chOff x="0" y="0"/>
            <a:chExt cx="1978413" cy="247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8413" cy="247740"/>
            </a:xfrm>
            <a:custGeom>
              <a:avLst/>
              <a:gdLst/>
              <a:ahLst/>
              <a:cxnLst/>
              <a:rect r="r" b="b" t="t" l="l"/>
              <a:pathLst>
                <a:path h="247740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194588"/>
                  </a:lnTo>
                  <a:cubicBezTo>
                    <a:pt x="1978413" y="223943"/>
                    <a:pt x="1954616" y="247740"/>
                    <a:pt x="1925262" y="247740"/>
                  </a:cubicBezTo>
                  <a:lnTo>
                    <a:pt x="53152" y="247740"/>
                  </a:lnTo>
                  <a:cubicBezTo>
                    <a:pt x="23797" y="247740"/>
                    <a:pt x="0" y="223943"/>
                    <a:pt x="0" y="194588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78413" cy="28584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33884" y="1560209"/>
            <a:ext cx="7329218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KPI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4292" y="974824"/>
            <a:ext cx="6482494" cy="9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Understand weather impact on crop yield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0813" y="3125788"/>
            <a:ext cx="6053869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Find out which irrigation method is more efficient</a:t>
            </a:r>
          </a:p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Support data-driven irrigation and crop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4292" y="6005493"/>
            <a:ext cx="6482494" cy="48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Average yield on crops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71271" y="7214657"/>
            <a:ext cx="7428536" cy="930212"/>
            <a:chOff x="0" y="0"/>
            <a:chExt cx="1978413" cy="2477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78413" cy="247740"/>
            </a:xfrm>
            <a:custGeom>
              <a:avLst/>
              <a:gdLst/>
              <a:ahLst/>
              <a:cxnLst/>
              <a:rect r="r" b="b" t="t" l="l"/>
              <a:pathLst>
                <a:path h="247740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194588"/>
                  </a:lnTo>
                  <a:cubicBezTo>
                    <a:pt x="1978413" y="223943"/>
                    <a:pt x="1954616" y="247740"/>
                    <a:pt x="1925262" y="247740"/>
                  </a:cubicBezTo>
                  <a:lnTo>
                    <a:pt x="53152" y="247740"/>
                  </a:lnTo>
                  <a:cubicBezTo>
                    <a:pt x="23797" y="247740"/>
                    <a:pt x="0" y="223943"/>
                    <a:pt x="0" y="194588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78413" cy="28584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22084" y="7464342"/>
            <a:ext cx="6482494" cy="48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Best soil type per crop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81199" y="2748871"/>
            <a:ext cx="6785595" cy="3506056"/>
            <a:chOff x="0" y="0"/>
            <a:chExt cx="1807181" cy="9337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181" cy="933754"/>
            </a:xfrm>
            <a:custGeom>
              <a:avLst/>
              <a:gdLst/>
              <a:ahLst/>
              <a:cxnLst/>
              <a:rect r="r" b="b" t="t" l="l"/>
              <a:pathLst>
                <a:path h="933754" w="1807181">
                  <a:moveTo>
                    <a:pt x="58188" y="0"/>
                  </a:moveTo>
                  <a:lnTo>
                    <a:pt x="1748993" y="0"/>
                  </a:lnTo>
                  <a:cubicBezTo>
                    <a:pt x="1781130" y="0"/>
                    <a:pt x="1807181" y="26052"/>
                    <a:pt x="1807181" y="58188"/>
                  </a:cubicBezTo>
                  <a:lnTo>
                    <a:pt x="1807181" y="875567"/>
                  </a:lnTo>
                  <a:cubicBezTo>
                    <a:pt x="1807181" y="890999"/>
                    <a:pt x="1801051" y="905799"/>
                    <a:pt x="1790138" y="916712"/>
                  </a:cubicBezTo>
                  <a:cubicBezTo>
                    <a:pt x="1779226" y="927624"/>
                    <a:pt x="1764426" y="933754"/>
                    <a:pt x="1748993" y="933754"/>
                  </a:cubicBezTo>
                  <a:lnTo>
                    <a:pt x="58188" y="933754"/>
                  </a:lnTo>
                  <a:cubicBezTo>
                    <a:pt x="26052" y="933754"/>
                    <a:pt x="0" y="907703"/>
                    <a:pt x="0" y="875567"/>
                  </a:cubicBezTo>
                  <a:lnTo>
                    <a:pt x="0" y="58188"/>
                  </a:lnTo>
                  <a:cubicBezTo>
                    <a:pt x="0" y="26052"/>
                    <a:pt x="26052" y="0"/>
                    <a:pt x="5818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07181" cy="971854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672" y="2063636"/>
            <a:ext cx="9823114" cy="7446249"/>
          </a:xfrm>
          <a:custGeom>
            <a:avLst/>
            <a:gdLst/>
            <a:ahLst/>
            <a:cxnLst/>
            <a:rect r="r" b="b" t="t" l="l"/>
            <a:pathLst>
              <a:path h="7446249" w="9823114">
                <a:moveTo>
                  <a:pt x="0" y="0"/>
                </a:moveTo>
                <a:lnTo>
                  <a:pt x="9823113" y="0"/>
                </a:lnTo>
                <a:lnTo>
                  <a:pt x="9823113" y="7446250"/>
                </a:lnTo>
                <a:lnTo>
                  <a:pt x="0" y="744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17" t="0" r="-5617" b="-22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7866"/>
            <a:ext cx="14597246" cy="21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AVERAGE YIELD ON CROPS</a:t>
            </a:r>
          </a:p>
          <a:p>
            <a:pPr algn="l">
              <a:lnSpc>
                <a:spcPts val="819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932749" y="3004497"/>
            <a:ext cx="6482494" cy="283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Average yield here is the amount produced per unit per land area. However, the metadata do not provide abou the unit measure for the yield and also land aread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03785" y="4061175"/>
            <a:ext cx="6955515" cy="2331990"/>
            <a:chOff x="0" y="0"/>
            <a:chExt cx="1852435" cy="6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2435" cy="621070"/>
            </a:xfrm>
            <a:custGeom>
              <a:avLst/>
              <a:gdLst/>
              <a:ahLst/>
              <a:cxnLst/>
              <a:rect r="r" b="b" t="t" l="l"/>
              <a:pathLst>
                <a:path h="621070" w="1852435">
                  <a:moveTo>
                    <a:pt x="56766" y="0"/>
                  </a:moveTo>
                  <a:lnTo>
                    <a:pt x="1795669" y="0"/>
                  </a:lnTo>
                  <a:cubicBezTo>
                    <a:pt x="1810725" y="0"/>
                    <a:pt x="1825163" y="5981"/>
                    <a:pt x="1835809" y="16626"/>
                  </a:cubicBezTo>
                  <a:cubicBezTo>
                    <a:pt x="1846455" y="27272"/>
                    <a:pt x="1852435" y="41711"/>
                    <a:pt x="1852435" y="56766"/>
                  </a:cubicBezTo>
                  <a:lnTo>
                    <a:pt x="1852435" y="564304"/>
                  </a:lnTo>
                  <a:cubicBezTo>
                    <a:pt x="1852435" y="579359"/>
                    <a:pt x="1846455" y="593798"/>
                    <a:pt x="1835809" y="604443"/>
                  </a:cubicBezTo>
                  <a:cubicBezTo>
                    <a:pt x="1825163" y="615089"/>
                    <a:pt x="1810725" y="621070"/>
                    <a:pt x="1795669" y="621070"/>
                  </a:cubicBezTo>
                  <a:lnTo>
                    <a:pt x="56766" y="621070"/>
                  </a:lnTo>
                  <a:cubicBezTo>
                    <a:pt x="25415" y="621070"/>
                    <a:pt x="0" y="595655"/>
                    <a:pt x="0" y="564304"/>
                  </a:cubicBezTo>
                  <a:lnTo>
                    <a:pt x="0" y="56766"/>
                  </a:lnTo>
                  <a:cubicBezTo>
                    <a:pt x="0" y="41711"/>
                    <a:pt x="5981" y="27272"/>
                    <a:pt x="16626" y="16626"/>
                  </a:cubicBezTo>
                  <a:cubicBezTo>
                    <a:pt x="27272" y="5981"/>
                    <a:pt x="41711" y="0"/>
                    <a:pt x="5676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52435" cy="65917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1361" y="3282252"/>
            <a:ext cx="9433618" cy="4272245"/>
          </a:xfrm>
          <a:custGeom>
            <a:avLst/>
            <a:gdLst/>
            <a:ahLst/>
            <a:cxnLst/>
            <a:rect r="r" b="b" t="t" l="l"/>
            <a:pathLst>
              <a:path h="4272245" w="9433618">
                <a:moveTo>
                  <a:pt x="0" y="0"/>
                </a:moveTo>
                <a:lnTo>
                  <a:pt x="9433619" y="0"/>
                </a:lnTo>
                <a:lnTo>
                  <a:pt x="9433619" y="4272245"/>
                </a:lnTo>
                <a:lnTo>
                  <a:pt x="0" y="4272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8" t="0" r="-1748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28341"/>
            <a:ext cx="16061451" cy="31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9"/>
              </a:lnSpc>
            </a:pPr>
            <a:r>
              <a:rPr lang="en-US" sz="7990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FIND OUT WHICH IRRIGATION METHOD IS MORE EFFICIENT</a:t>
            </a:r>
          </a:p>
          <a:p>
            <a:pPr algn="l">
              <a:lnSpc>
                <a:spcPts val="82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540296" y="4496227"/>
            <a:ext cx="6482494" cy="142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Basin is the best irrigation method, followed by drip and spray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8578" y="2174922"/>
            <a:ext cx="10914633" cy="7299841"/>
          </a:xfrm>
          <a:custGeom>
            <a:avLst/>
            <a:gdLst/>
            <a:ahLst/>
            <a:cxnLst/>
            <a:rect r="r" b="b" t="t" l="l"/>
            <a:pathLst>
              <a:path h="7299841" w="10914633">
                <a:moveTo>
                  <a:pt x="0" y="0"/>
                </a:moveTo>
                <a:lnTo>
                  <a:pt x="10914632" y="0"/>
                </a:lnTo>
                <a:lnTo>
                  <a:pt x="10914632" y="7299842"/>
                </a:lnTo>
                <a:lnTo>
                  <a:pt x="0" y="7299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04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28341"/>
            <a:ext cx="16230600" cy="30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556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TEMPERATURE IMPACT ON CROP</a:t>
            </a:r>
          </a:p>
          <a:p>
            <a:pPr algn="l">
              <a:lnSpc>
                <a:spcPts val="7783"/>
              </a:lnSpc>
            </a:pPr>
          </a:p>
          <a:p>
            <a:pPr algn="l">
              <a:lnSpc>
                <a:spcPts val="778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6193" y="3037252"/>
            <a:ext cx="12455169" cy="6855122"/>
          </a:xfrm>
          <a:custGeom>
            <a:avLst/>
            <a:gdLst/>
            <a:ahLst/>
            <a:cxnLst/>
            <a:rect r="r" b="b" t="t" l="l"/>
            <a:pathLst>
              <a:path h="6855122" w="12455169">
                <a:moveTo>
                  <a:pt x="0" y="0"/>
                </a:moveTo>
                <a:lnTo>
                  <a:pt x="12455169" y="0"/>
                </a:lnTo>
                <a:lnTo>
                  <a:pt x="12455169" y="6855121"/>
                </a:lnTo>
                <a:lnTo>
                  <a:pt x="0" y="6855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98" r="0" b="-359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28341"/>
            <a:ext cx="15190156" cy="399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556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EVAPORATION IMPACT ON CROP YIELD</a:t>
            </a:r>
          </a:p>
          <a:p>
            <a:pPr algn="l">
              <a:lnSpc>
                <a:spcPts val="7783"/>
              </a:lnSpc>
            </a:pPr>
          </a:p>
          <a:p>
            <a:pPr algn="l">
              <a:lnSpc>
                <a:spcPts val="778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28341"/>
            <a:ext cx="15190156" cy="399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556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SUNSHINE IMPACT ON CROP YIELD</a:t>
            </a:r>
          </a:p>
          <a:p>
            <a:pPr algn="l">
              <a:lnSpc>
                <a:spcPts val="7783"/>
              </a:lnSpc>
            </a:pPr>
          </a:p>
          <a:p>
            <a:pPr algn="l">
              <a:lnSpc>
                <a:spcPts val="778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42662" y="3123884"/>
            <a:ext cx="10518251" cy="6310951"/>
          </a:xfrm>
          <a:custGeom>
            <a:avLst/>
            <a:gdLst/>
            <a:ahLst/>
            <a:cxnLst/>
            <a:rect r="r" b="b" t="t" l="l"/>
            <a:pathLst>
              <a:path h="6310951" w="10518251">
                <a:moveTo>
                  <a:pt x="0" y="0"/>
                </a:moveTo>
                <a:lnTo>
                  <a:pt x="10518251" y="0"/>
                </a:lnTo>
                <a:lnTo>
                  <a:pt x="10518251" y="6310951"/>
                </a:lnTo>
                <a:lnTo>
                  <a:pt x="0" y="631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38258" y="3686528"/>
            <a:ext cx="7428536" cy="2331990"/>
            <a:chOff x="0" y="0"/>
            <a:chExt cx="1978413" cy="6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621070"/>
            </a:xfrm>
            <a:custGeom>
              <a:avLst/>
              <a:gdLst/>
              <a:ahLst/>
              <a:cxnLst/>
              <a:rect r="r" b="b" t="t" l="l"/>
              <a:pathLst>
                <a:path h="621070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567918"/>
                  </a:lnTo>
                  <a:cubicBezTo>
                    <a:pt x="1978413" y="597273"/>
                    <a:pt x="1954616" y="621070"/>
                    <a:pt x="1925262" y="621070"/>
                  </a:cubicBezTo>
                  <a:lnTo>
                    <a:pt x="53152" y="621070"/>
                  </a:lnTo>
                  <a:cubicBezTo>
                    <a:pt x="23797" y="621070"/>
                    <a:pt x="0" y="597273"/>
                    <a:pt x="0" y="567918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65917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0482" y="2239400"/>
            <a:ext cx="9440283" cy="5975541"/>
          </a:xfrm>
          <a:custGeom>
            <a:avLst/>
            <a:gdLst/>
            <a:ahLst/>
            <a:cxnLst/>
            <a:rect r="r" b="b" t="t" l="l"/>
            <a:pathLst>
              <a:path h="5975541" w="9440283">
                <a:moveTo>
                  <a:pt x="0" y="0"/>
                </a:moveTo>
                <a:lnTo>
                  <a:pt x="9440282" y="0"/>
                </a:lnTo>
                <a:lnTo>
                  <a:pt x="9440282" y="5975540"/>
                </a:lnTo>
                <a:lnTo>
                  <a:pt x="0" y="5975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71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28341"/>
            <a:ext cx="15190156" cy="202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556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BEST SOIL TYPE PER CROP</a:t>
            </a:r>
          </a:p>
          <a:p>
            <a:pPr algn="l">
              <a:lnSpc>
                <a:spcPts val="77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11279" y="4121581"/>
            <a:ext cx="6482494" cy="142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 have the highest yield to grow Areca nut, use Laterite</a:t>
            </a:r>
          </a:p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soil.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76" t="0" r="-221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8019" y="2243829"/>
            <a:ext cx="9839008" cy="8229600"/>
          </a:xfrm>
          <a:custGeom>
            <a:avLst/>
            <a:gdLst/>
            <a:ahLst/>
            <a:cxnLst/>
            <a:rect r="r" b="b" t="t" l="l"/>
            <a:pathLst>
              <a:path h="8229600" w="9839008">
                <a:moveTo>
                  <a:pt x="0" y="0"/>
                </a:moveTo>
                <a:lnTo>
                  <a:pt x="9839008" y="0"/>
                </a:lnTo>
                <a:lnTo>
                  <a:pt x="98390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7150">
            <a:off x="-1466960" y="4397452"/>
            <a:ext cx="15210107" cy="8668773"/>
          </a:xfrm>
          <a:custGeom>
            <a:avLst/>
            <a:gdLst/>
            <a:ahLst/>
            <a:cxnLst/>
            <a:rect r="r" b="b" t="t" l="l"/>
            <a:pathLst>
              <a:path h="8668773" w="15210107">
                <a:moveTo>
                  <a:pt x="0" y="0"/>
                </a:moveTo>
                <a:lnTo>
                  <a:pt x="15210107" y="0"/>
                </a:lnTo>
                <a:lnTo>
                  <a:pt x="15210107" y="8668773"/>
                </a:lnTo>
                <a:lnTo>
                  <a:pt x="0" y="866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67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1390" y="5713810"/>
            <a:ext cx="18818417" cy="6958294"/>
          </a:xfrm>
          <a:custGeom>
            <a:avLst/>
            <a:gdLst/>
            <a:ahLst/>
            <a:cxnLst/>
            <a:rect r="r" b="b" t="t" l="l"/>
            <a:pathLst>
              <a:path h="6958294" w="18818417">
                <a:moveTo>
                  <a:pt x="0" y="0"/>
                </a:moveTo>
                <a:lnTo>
                  <a:pt x="18818417" y="0"/>
                </a:lnTo>
                <a:lnTo>
                  <a:pt x="18818417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680" t="0" r="-3830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0634" y="2432334"/>
            <a:ext cx="3093665" cy="7522590"/>
          </a:xfrm>
          <a:custGeom>
            <a:avLst/>
            <a:gdLst/>
            <a:ahLst/>
            <a:cxnLst/>
            <a:rect r="r" b="b" t="t" l="l"/>
            <a:pathLst>
              <a:path h="7522590" w="3093665">
                <a:moveTo>
                  <a:pt x="0" y="0"/>
                </a:moveTo>
                <a:lnTo>
                  <a:pt x="3093665" y="0"/>
                </a:lnTo>
                <a:lnTo>
                  <a:pt x="3093665" y="7522590"/>
                </a:lnTo>
                <a:lnTo>
                  <a:pt x="0" y="75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317" y="6358629"/>
            <a:ext cx="2490319" cy="1684078"/>
          </a:xfrm>
          <a:custGeom>
            <a:avLst/>
            <a:gdLst/>
            <a:ahLst/>
            <a:cxnLst/>
            <a:rect r="r" b="b" t="t" l="l"/>
            <a:pathLst>
              <a:path h="1684078" w="2490319">
                <a:moveTo>
                  <a:pt x="0" y="0"/>
                </a:moveTo>
                <a:lnTo>
                  <a:pt x="2490319" y="0"/>
                </a:lnTo>
                <a:lnTo>
                  <a:pt x="2490319" y="1684078"/>
                </a:lnTo>
                <a:lnTo>
                  <a:pt x="0" y="1684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84225" y="6596495"/>
            <a:ext cx="2138575" cy="1446211"/>
          </a:xfrm>
          <a:custGeom>
            <a:avLst/>
            <a:gdLst/>
            <a:ahLst/>
            <a:cxnLst/>
            <a:rect r="r" b="b" t="t" l="l"/>
            <a:pathLst>
              <a:path h="1446211" w="2138575">
                <a:moveTo>
                  <a:pt x="0" y="0"/>
                </a:moveTo>
                <a:lnTo>
                  <a:pt x="2138575" y="0"/>
                </a:lnTo>
                <a:lnTo>
                  <a:pt x="2138575" y="1446212"/>
                </a:lnTo>
                <a:lnTo>
                  <a:pt x="0" y="144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7082" y="1958359"/>
            <a:ext cx="14447143" cy="7996565"/>
            <a:chOff x="0" y="0"/>
            <a:chExt cx="3928184" cy="2174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28183" cy="2174269"/>
            </a:xfrm>
            <a:custGeom>
              <a:avLst/>
              <a:gdLst/>
              <a:ahLst/>
              <a:cxnLst/>
              <a:rect r="r" b="b" t="t" l="l"/>
              <a:pathLst>
                <a:path h="2174269" w="3928183">
                  <a:moveTo>
                    <a:pt x="27330" y="0"/>
                  </a:moveTo>
                  <a:lnTo>
                    <a:pt x="3900854" y="0"/>
                  </a:lnTo>
                  <a:cubicBezTo>
                    <a:pt x="3908102" y="0"/>
                    <a:pt x="3915053" y="2879"/>
                    <a:pt x="3920179" y="8005"/>
                  </a:cubicBezTo>
                  <a:cubicBezTo>
                    <a:pt x="3925304" y="13130"/>
                    <a:pt x="3928183" y="20082"/>
                    <a:pt x="3928183" y="27330"/>
                  </a:cubicBezTo>
                  <a:lnTo>
                    <a:pt x="3928183" y="2146939"/>
                  </a:lnTo>
                  <a:cubicBezTo>
                    <a:pt x="3928183" y="2154188"/>
                    <a:pt x="3925304" y="2161139"/>
                    <a:pt x="3920179" y="2166264"/>
                  </a:cubicBezTo>
                  <a:cubicBezTo>
                    <a:pt x="3915053" y="2171390"/>
                    <a:pt x="3908102" y="2174269"/>
                    <a:pt x="3900854" y="2174269"/>
                  </a:cubicBezTo>
                  <a:lnTo>
                    <a:pt x="27330" y="2174269"/>
                  </a:lnTo>
                  <a:cubicBezTo>
                    <a:pt x="20082" y="2174269"/>
                    <a:pt x="13130" y="2171390"/>
                    <a:pt x="8005" y="2166264"/>
                  </a:cubicBezTo>
                  <a:cubicBezTo>
                    <a:pt x="2879" y="2161139"/>
                    <a:pt x="0" y="2154188"/>
                    <a:pt x="0" y="2146939"/>
                  </a:cubicBezTo>
                  <a:lnTo>
                    <a:pt x="0" y="27330"/>
                  </a:lnTo>
                  <a:cubicBezTo>
                    <a:pt x="0" y="20082"/>
                    <a:pt x="2879" y="13130"/>
                    <a:pt x="8005" y="8005"/>
                  </a:cubicBezTo>
                  <a:cubicBezTo>
                    <a:pt x="13130" y="2879"/>
                    <a:pt x="20082" y="0"/>
                    <a:pt x="2733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28184" cy="2212369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304391" y="2142676"/>
          <a:ext cx="12712525" cy="7627931"/>
        </p:xfrm>
        <a:graphic>
          <a:graphicData uri="http://schemas.openxmlformats.org/drawingml/2006/table">
            <a:tbl>
              <a:tblPr/>
              <a:tblGrid>
                <a:gridCol w="4237508"/>
                <a:gridCol w="4237508"/>
                <a:gridCol w="4237508"/>
              </a:tblGrid>
              <a:tr h="1669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Yearly around 0.05 GB of data.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 $0.001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Lambda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Triggered weekly. Runtime 5-10s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$0.00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Glue ETL Job + Crawler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 ETL Job and 2 crawlers (1 runs weekly)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$0.37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Athena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Maximum 20 queries scaned with less than 100 MB scan per query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$0.02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EventBridge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Only use once weekly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$0.00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7332617" y="414337"/>
            <a:ext cx="329040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46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COST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358891" y="3920795"/>
            <a:ext cx="2586209" cy="2675700"/>
            <a:chOff x="0" y="0"/>
            <a:chExt cx="703191" cy="727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3191" cy="727524"/>
            </a:xfrm>
            <a:custGeom>
              <a:avLst/>
              <a:gdLst/>
              <a:ahLst/>
              <a:cxnLst/>
              <a:rect r="r" b="b" t="t" l="l"/>
              <a:pathLst>
                <a:path h="727524" w="703191">
                  <a:moveTo>
                    <a:pt x="152671" y="0"/>
                  </a:moveTo>
                  <a:lnTo>
                    <a:pt x="550521" y="0"/>
                  </a:lnTo>
                  <a:cubicBezTo>
                    <a:pt x="591011" y="0"/>
                    <a:pt x="629844" y="16085"/>
                    <a:pt x="658475" y="44716"/>
                  </a:cubicBezTo>
                  <a:cubicBezTo>
                    <a:pt x="687106" y="73347"/>
                    <a:pt x="703191" y="112180"/>
                    <a:pt x="703191" y="152671"/>
                  </a:cubicBezTo>
                  <a:lnTo>
                    <a:pt x="703191" y="574853"/>
                  </a:lnTo>
                  <a:cubicBezTo>
                    <a:pt x="703191" y="659171"/>
                    <a:pt x="634838" y="727524"/>
                    <a:pt x="550521" y="727524"/>
                  </a:cubicBezTo>
                  <a:lnTo>
                    <a:pt x="152671" y="727524"/>
                  </a:lnTo>
                  <a:cubicBezTo>
                    <a:pt x="112180" y="727524"/>
                    <a:pt x="73347" y="711439"/>
                    <a:pt x="44716" y="682808"/>
                  </a:cubicBezTo>
                  <a:cubicBezTo>
                    <a:pt x="16085" y="654176"/>
                    <a:pt x="0" y="615344"/>
                    <a:pt x="0" y="574853"/>
                  </a:cubicBezTo>
                  <a:lnTo>
                    <a:pt x="0" y="152671"/>
                  </a:lnTo>
                  <a:cubicBezTo>
                    <a:pt x="0" y="112180"/>
                    <a:pt x="16085" y="73347"/>
                    <a:pt x="44716" y="44716"/>
                  </a:cubicBezTo>
                  <a:cubicBezTo>
                    <a:pt x="73347" y="16085"/>
                    <a:pt x="112180" y="0"/>
                    <a:pt x="15267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03191" cy="765624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774474" y="4671454"/>
            <a:ext cx="3755043" cy="47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sz="3584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Total: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74474" y="5325320"/>
            <a:ext cx="3755043" cy="47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sz="3584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$4.8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10" t="0" r="-1739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42744" y="3775244"/>
            <a:ext cx="4233864" cy="2827868"/>
          </a:xfrm>
          <a:custGeom>
            <a:avLst/>
            <a:gdLst/>
            <a:ahLst/>
            <a:cxnLst/>
            <a:rect r="r" b="b" t="t" l="l"/>
            <a:pathLst>
              <a:path h="2827868" w="4233864">
                <a:moveTo>
                  <a:pt x="4233864" y="0"/>
                </a:moveTo>
                <a:lnTo>
                  <a:pt x="0" y="0"/>
                </a:lnTo>
                <a:lnTo>
                  <a:pt x="0" y="2827868"/>
                </a:lnTo>
                <a:lnTo>
                  <a:pt x="4233864" y="2827868"/>
                </a:lnTo>
                <a:lnTo>
                  <a:pt x="423386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543" y="2861415"/>
            <a:ext cx="3386224" cy="5667320"/>
          </a:xfrm>
          <a:custGeom>
            <a:avLst/>
            <a:gdLst/>
            <a:ahLst/>
            <a:cxnLst/>
            <a:rect r="r" b="b" t="t" l="l"/>
            <a:pathLst>
              <a:path h="5667320" w="3386224">
                <a:moveTo>
                  <a:pt x="3386224" y="0"/>
                </a:moveTo>
                <a:lnTo>
                  <a:pt x="0" y="0"/>
                </a:lnTo>
                <a:lnTo>
                  <a:pt x="0" y="5667321"/>
                </a:lnTo>
                <a:lnTo>
                  <a:pt x="3386224" y="5667321"/>
                </a:lnTo>
                <a:lnTo>
                  <a:pt x="338622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488">
            <a:off x="-251382" y="5808686"/>
            <a:ext cx="4233864" cy="2827868"/>
          </a:xfrm>
          <a:custGeom>
            <a:avLst/>
            <a:gdLst/>
            <a:ahLst/>
            <a:cxnLst/>
            <a:rect r="r" b="b" t="t" l="l"/>
            <a:pathLst>
              <a:path h="2827868" w="4233864">
                <a:moveTo>
                  <a:pt x="0" y="0"/>
                </a:moveTo>
                <a:lnTo>
                  <a:pt x="4233864" y="0"/>
                </a:lnTo>
                <a:lnTo>
                  <a:pt x="4233864" y="2827868"/>
                </a:lnTo>
                <a:lnTo>
                  <a:pt x="0" y="282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055" y="6336504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303" t="0" r="-407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4924" y="7422365"/>
            <a:ext cx="4179804" cy="2573847"/>
          </a:xfrm>
          <a:custGeom>
            <a:avLst/>
            <a:gdLst/>
            <a:ahLst/>
            <a:cxnLst/>
            <a:rect r="r" b="b" t="t" l="l"/>
            <a:pathLst>
              <a:path h="2573847" w="4179804">
                <a:moveTo>
                  <a:pt x="0" y="0"/>
                </a:moveTo>
                <a:lnTo>
                  <a:pt x="4179804" y="0"/>
                </a:lnTo>
                <a:lnTo>
                  <a:pt x="4179804" y="2573847"/>
                </a:lnTo>
                <a:lnTo>
                  <a:pt x="0" y="257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594728" y="8604893"/>
            <a:ext cx="2325728" cy="1432141"/>
          </a:xfrm>
          <a:custGeom>
            <a:avLst/>
            <a:gdLst/>
            <a:ahLst/>
            <a:cxnLst/>
            <a:rect r="r" b="b" t="t" l="l"/>
            <a:pathLst>
              <a:path h="1432141" w="2325728">
                <a:moveTo>
                  <a:pt x="2325728" y="0"/>
                </a:moveTo>
                <a:lnTo>
                  <a:pt x="0" y="0"/>
                </a:lnTo>
                <a:lnTo>
                  <a:pt x="0" y="1432141"/>
                </a:lnTo>
                <a:lnTo>
                  <a:pt x="2325728" y="1432141"/>
                </a:lnTo>
                <a:lnTo>
                  <a:pt x="23257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20456" y="7832474"/>
            <a:ext cx="3602538" cy="2218377"/>
          </a:xfrm>
          <a:custGeom>
            <a:avLst/>
            <a:gdLst/>
            <a:ahLst/>
            <a:cxnLst/>
            <a:rect r="r" b="b" t="t" l="l"/>
            <a:pathLst>
              <a:path h="2218377" w="3602538">
                <a:moveTo>
                  <a:pt x="3602537" y="0"/>
                </a:moveTo>
                <a:lnTo>
                  <a:pt x="0" y="0"/>
                </a:lnTo>
                <a:lnTo>
                  <a:pt x="0" y="2218377"/>
                </a:lnTo>
                <a:lnTo>
                  <a:pt x="3602537" y="2218377"/>
                </a:lnTo>
                <a:lnTo>
                  <a:pt x="36025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2993" y="8851685"/>
            <a:ext cx="2004526" cy="1234350"/>
          </a:xfrm>
          <a:custGeom>
            <a:avLst/>
            <a:gdLst/>
            <a:ahLst/>
            <a:cxnLst/>
            <a:rect r="r" b="b" t="t" l="l"/>
            <a:pathLst>
              <a:path h="1234350" w="2004526">
                <a:moveTo>
                  <a:pt x="0" y="0"/>
                </a:moveTo>
                <a:lnTo>
                  <a:pt x="2004526" y="0"/>
                </a:lnTo>
                <a:lnTo>
                  <a:pt x="2004526" y="1234350"/>
                </a:lnTo>
                <a:lnTo>
                  <a:pt x="0" y="1234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0527" y="133989"/>
            <a:ext cx="10652467" cy="16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5"/>
              </a:lnSpc>
            </a:pPr>
            <a:r>
              <a:rPr lang="en-US" sz="942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OUTLINE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3758" y="1828161"/>
            <a:ext cx="7437918" cy="483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Business Use Case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Stakeholder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Business values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Data Overview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Data pipeline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KPI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Price Estimation</a:t>
            </a:r>
          </a:p>
          <a:p>
            <a:pPr algn="ctr" marL="1028460" indent="-514230" lvl="1">
              <a:lnSpc>
                <a:spcPts val="4763"/>
              </a:lnSpc>
              <a:buFont typeface="Arial"/>
              <a:buChar char="•"/>
            </a:pPr>
            <a:r>
              <a:rPr lang="en-US" b="true" sz="4763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Business suggestions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521310"/>
            <a:ext cx="7428536" cy="2622190"/>
            <a:chOff x="0" y="0"/>
            <a:chExt cx="1978413" cy="698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698358"/>
            </a:xfrm>
            <a:custGeom>
              <a:avLst/>
              <a:gdLst/>
              <a:ahLst/>
              <a:cxnLst/>
              <a:rect r="r" b="b" t="t" l="l"/>
              <a:pathLst>
                <a:path h="698358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645206"/>
                  </a:lnTo>
                  <a:cubicBezTo>
                    <a:pt x="1978413" y="674561"/>
                    <a:pt x="1954616" y="698358"/>
                    <a:pt x="1925262" y="698358"/>
                  </a:cubicBezTo>
                  <a:lnTo>
                    <a:pt x="53152" y="698358"/>
                  </a:lnTo>
                  <a:cubicBezTo>
                    <a:pt x="23797" y="698358"/>
                    <a:pt x="0" y="674561"/>
                    <a:pt x="0" y="64520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736458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28341"/>
            <a:ext cx="15190156" cy="103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556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SUGGESTIONS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1721" y="2956362"/>
            <a:ext cx="6482494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Use shade nets to grow crops if the temperature continues to increase each year due to global warming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30764" y="2604980"/>
            <a:ext cx="7428536" cy="2622190"/>
            <a:chOff x="0" y="0"/>
            <a:chExt cx="1978413" cy="698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8413" cy="698358"/>
            </a:xfrm>
            <a:custGeom>
              <a:avLst/>
              <a:gdLst/>
              <a:ahLst/>
              <a:cxnLst/>
              <a:rect r="r" b="b" t="t" l="l"/>
              <a:pathLst>
                <a:path h="698358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645206"/>
                  </a:lnTo>
                  <a:cubicBezTo>
                    <a:pt x="1978413" y="674561"/>
                    <a:pt x="1954616" y="698358"/>
                    <a:pt x="1925262" y="698358"/>
                  </a:cubicBezTo>
                  <a:lnTo>
                    <a:pt x="53152" y="698358"/>
                  </a:lnTo>
                  <a:cubicBezTo>
                    <a:pt x="23797" y="698358"/>
                    <a:pt x="0" y="674561"/>
                    <a:pt x="0" y="64520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78413" cy="736458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03785" y="3005706"/>
            <a:ext cx="6482494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If temperature increases, farmers would need to provide batter irrigation to provide more water for the crops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30705" y="5989170"/>
            <a:ext cx="7428536" cy="2622190"/>
            <a:chOff x="0" y="0"/>
            <a:chExt cx="1978413" cy="698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8413" cy="698358"/>
            </a:xfrm>
            <a:custGeom>
              <a:avLst/>
              <a:gdLst/>
              <a:ahLst/>
              <a:cxnLst/>
              <a:rect r="r" b="b" t="t" l="l"/>
              <a:pathLst>
                <a:path h="698358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645206"/>
                  </a:lnTo>
                  <a:cubicBezTo>
                    <a:pt x="1978413" y="674561"/>
                    <a:pt x="1954616" y="698358"/>
                    <a:pt x="1925262" y="698358"/>
                  </a:cubicBezTo>
                  <a:lnTo>
                    <a:pt x="53152" y="698358"/>
                  </a:lnTo>
                  <a:cubicBezTo>
                    <a:pt x="23797" y="698358"/>
                    <a:pt x="0" y="674561"/>
                    <a:pt x="0" y="64520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78413" cy="736458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803726" y="6389896"/>
            <a:ext cx="6482494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if farmers wants to use greenhouse to grow crops, they would need to buy sufficient LED lights.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25" t="0" r="-273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4955" y="1636465"/>
            <a:ext cx="6881871" cy="4808707"/>
          </a:xfrm>
          <a:custGeom>
            <a:avLst/>
            <a:gdLst/>
            <a:ahLst/>
            <a:cxnLst/>
            <a:rect r="r" b="b" t="t" l="l"/>
            <a:pathLst>
              <a:path h="4808707" w="6881871">
                <a:moveTo>
                  <a:pt x="0" y="0"/>
                </a:moveTo>
                <a:lnTo>
                  <a:pt x="6881871" y="0"/>
                </a:lnTo>
                <a:lnTo>
                  <a:pt x="6881871" y="4808707"/>
                </a:lnTo>
                <a:lnTo>
                  <a:pt x="0" y="480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027" y="6128895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4" y="0"/>
                </a:lnTo>
                <a:lnTo>
                  <a:pt x="18486054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97319" y="1173518"/>
            <a:ext cx="3456172" cy="9408108"/>
          </a:xfrm>
          <a:custGeom>
            <a:avLst/>
            <a:gdLst/>
            <a:ahLst/>
            <a:cxnLst/>
            <a:rect r="r" b="b" t="t" l="l"/>
            <a:pathLst>
              <a:path h="9408108" w="3456172">
                <a:moveTo>
                  <a:pt x="0" y="0"/>
                </a:moveTo>
                <a:lnTo>
                  <a:pt x="3456173" y="0"/>
                </a:lnTo>
                <a:lnTo>
                  <a:pt x="3456173" y="9408108"/>
                </a:lnTo>
                <a:lnTo>
                  <a:pt x="0" y="9408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0" r="0" b="-6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07869" y="6637643"/>
            <a:ext cx="1891264" cy="1555565"/>
          </a:xfrm>
          <a:custGeom>
            <a:avLst/>
            <a:gdLst/>
            <a:ahLst/>
            <a:cxnLst/>
            <a:rect r="r" b="b" t="t" l="l"/>
            <a:pathLst>
              <a:path h="1555565" w="1891264">
                <a:moveTo>
                  <a:pt x="0" y="0"/>
                </a:moveTo>
                <a:lnTo>
                  <a:pt x="1891264" y="0"/>
                </a:lnTo>
                <a:lnTo>
                  <a:pt x="1891264" y="1555565"/>
                </a:lnTo>
                <a:lnTo>
                  <a:pt x="0" y="1555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1228" y="6637643"/>
            <a:ext cx="1229913" cy="1667678"/>
          </a:xfrm>
          <a:custGeom>
            <a:avLst/>
            <a:gdLst/>
            <a:ahLst/>
            <a:cxnLst/>
            <a:rect r="r" b="b" t="t" l="l"/>
            <a:pathLst>
              <a:path h="1667678" w="1229913">
                <a:moveTo>
                  <a:pt x="0" y="0"/>
                </a:moveTo>
                <a:lnTo>
                  <a:pt x="1229913" y="0"/>
                </a:lnTo>
                <a:lnTo>
                  <a:pt x="1229913" y="1667678"/>
                </a:lnTo>
                <a:lnTo>
                  <a:pt x="0" y="1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4731476"/>
            <a:ext cx="9307550" cy="2794838"/>
            <a:chOff x="0" y="0"/>
            <a:chExt cx="2451371" cy="736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1371" cy="736089"/>
            </a:xfrm>
            <a:custGeom>
              <a:avLst/>
              <a:gdLst/>
              <a:ahLst/>
              <a:cxnLst/>
              <a:rect r="r" b="b" t="t" l="l"/>
              <a:pathLst>
                <a:path h="736089" w="2451371">
                  <a:moveTo>
                    <a:pt x="42421" y="0"/>
                  </a:moveTo>
                  <a:lnTo>
                    <a:pt x="2408950" y="0"/>
                  </a:lnTo>
                  <a:cubicBezTo>
                    <a:pt x="2432379" y="0"/>
                    <a:pt x="2451371" y="18993"/>
                    <a:pt x="2451371" y="42421"/>
                  </a:cubicBezTo>
                  <a:lnTo>
                    <a:pt x="2451371" y="693668"/>
                  </a:lnTo>
                  <a:cubicBezTo>
                    <a:pt x="2451371" y="704919"/>
                    <a:pt x="2446902" y="715709"/>
                    <a:pt x="2438946" y="723664"/>
                  </a:cubicBezTo>
                  <a:cubicBezTo>
                    <a:pt x="2430991" y="731620"/>
                    <a:pt x="2420201" y="736089"/>
                    <a:pt x="2408950" y="736089"/>
                  </a:cubicBezTo>
                  <a:lnTo>
                    <a:pt x="42421" y="736089"/>
                  </a:lnTo>
                  <a:cubicBezTo>
                    <a:pt x="18993" y="736089"/>
                    <a:pt x="0" y="717096"/>
                    <a:pt x="0" y="693668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51371" cy="774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59196" y="5303900"/>
            <a:ext cx="8589459" cy="163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04"/>
              </a:lnSpc>
            </a:pPr>
            <a:r>
              <a:rPr lang="en-US" sz="10586">
                <a:solidFill>
                  <a:srgbClr val="FFFFFF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45341" y="817393"/>
            <a:ext cx="7428536" cy="1333430"/>
            <a:chOff x="0" y="0"/>
            <a:chExt cx="1978413" cy="355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355127"/>
            </a:xfrm>
            <a:custGeom>
              <a:avLst/>
              <a:gdLst/>
              <a:ahLst/>
              <a:cxnLst/>
              <a:rect r="r" b="b" t="t" l="l"/>
              <a:pathLst>
                <a:path h="355127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301976"/>
                  </a:lnTo>
                  <a:cubicBezTo>
                    <a:pt x="1978413" y="331331"/>
                    <a:pt x="1954616" y="355127"/>
                    <a:pt x="1925262" y="355127"/>
                  </a:cubicBezTo>
                  <a:lnTo>
                    <a:pt x="53152" y="355127"/>
                  </a:lnTo>
                  <a:cubicBezTo>
                    <a:pt x="23797" y="355127"/>
                    <a:pt x="0" y="331331"/>
                    <a:pt x="0" y="30197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19410" y="2835346"/>
            <a:ext cx="7428536" cy="1333430"/>
            <a:chOff x="0" y="0"/>
            <a:chExt cx="1978413" cy="3551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8413" cy="355127"/>
            </a:xfrm>
            <a:custGeom>
              <a:avLst/>
              <a:gdLst/>
              <a:ahLst/>
              <a:cxnLst/>
              <a:rect r="r" b="b" t="t" l="l"/>
              <a:pathLst>
                <a:path h="355127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301976"/>
                  </a:lnTo>
                  <a:cubicBezTo>
                    <a:pt x="1978413" y="331331"/>
                    <a:pt x="1954616" y="355127"/>
                    <a:pt x="1925262" y="355127"/>
                  </a:cubicBezTo>
                  <a:lnTo>
                    <a:pt x="53152" y="355127"/>
                  </a:lnTo>
                  <a:cubicBezTo>
                    <a:pt x="23797" y="355127"/>
                    <a:pt x="0" y="331331"/>
                    <a:pt x="0" y="30197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78413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93479" y="4853300"/>
            <a:ext cx="7428536" cy="2247830"/>
            <a:chOff x="0" y="0"/>
            <a:chExt cx="1978413" cy="5986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8413" cy="598656"/>
            </a:xfrm>
            <a:custGeom>
              <a:avLst/>
              <a:gdLst/>
              <a:ahLst/>
              <a:cxnLst/>
              <a:rect r="r" b="b" t="t" l="l"/>
              <a:pathLst>
                <a:path h="598656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545504"/>
                  </a:lnTo>
                  <a:cubicBezTo>
                    <a:pt x="1978413" y="574859"/>
                    <a:pt x="1954616" y="598656"/>
                    <a:pt x="1925262" y="598656"/>
                  </a:cubicBezTo>
                  <a:lnTo>
                    <a:pt x="53152" y="598656"/>
                  </a:lnTo>
                  <a:cubicBezTo>
                    <a:pt x="39055" y="598656"/>
                    <a:pt x="25536" y="593056"/>
                    <a:pt x="15568" y="583088"/>
                  </a:cubicBezTo>
                  <a:cubicBezTo>
                    <a:pt x="5600" y="573120"/>
                    <a:pt x="0" y="559601"/>
                    <a:pt x="0" y="545504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78413" cy="636756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45341" y="7830087"/>
            <a:ext cx="7428536" cy="1333430"/>
            <a:chOff x="0" y="0"/>
            <a:chExt cx="1978413" cy="3551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413" cy="355127"/>
            </a:xfrm>
            <a:custGeom>
              <a:avLst/>
              <a:gdLst/>
              <a:ahLst/>
              <a:cxnLst/>
              <a:rect r="r" b="b" t="t" l="l"/>
              <a:pathLst>
                <a:path h="355127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301976"/>
                  </a:lnTo>
                  <a:cubicBezTo>
                    <a:pt x="1978413" y="331331"/>
                    <a:pt x="1954616" y="355127"/>
                    <a:pt x="1925262" y="355127"/>
                  </a:cubicBezTo>
                  <a:lnTo>
                    <a:pt x="53152" y="355127"/>
                  </a:lnTo>
                  <a:cubicBezTo>
                    <a:pt x="23797" y="355127"/>
                    <a:pt x="0" y="331331"/>
                    <a:pt x="0" y="301976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78413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14782" y="1607933"/>
            <a:ext cx="7329218" cy="21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BUSINESS CASE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2005" y="1051846"/>
            <a:ext cx="4275207" cy="9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Farmers work hard to feed the world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6743" y="3068222"/>
            <a:ext cx="6053869" cy="95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If production is higher, more less people would starve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92431" y="5296412"/>
            <a:ext cx="6482494" cy="142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Monitor crop performance based on weather, soil type, irrigation, and other farm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03270" y="8058687"/>
            <a:ext cx="5164538" cy="95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Provide insights for farm management decisionsl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70144" y="817393"/>
            <a:ext cx="3403166" cy="1333430"/>
            <a:chOff x="0" y="0"/>
            <a:chExt cx="906352" cy="355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6352" cy="355127"/>
            </a:xfrm>
            <a:custGeom>
              <a:avLst/>
              <a:gdLst/>
              <a:ahLst/>
              <a:cxnLst/>
              <a:rect r="r" b="b" t="t" l="l"/>
              <a:pathLst>
                <a:path h="355127" w="906352">
                  <a:moveTo>
                    <a:pt x="116021" y="0"/>
                  </a:moveTo>
                  <a:lnTo>
                    <a:pt x="790331" y="0"/>
                  </a:lnTo>
                  <a:cubicBezTo>
                    <a:pt x="854408" y="0"/>
                    <a:pt x="906352" y="51944"/>
                    <a:pt x="906352" y="116021"/>
                  </a:cubicBezTo>
                  <a:lnTo>
                    <a:pt x="906352" y="239107"/>
                  </a:lnTo>
                  <a:cubicBezTo>
                    <a:pt x="906352" y="269877"/>
                    <a:pt x="894129" y="299388"/>
                    <a:pt x="872370" y="321146"/>
                  </a:cubicBezTo>
                  <a:cubicBezTo>
                    <a:pt x="850612" y="342904"/>
                    <a:pt x="821102" y="355127"/>
                    <a:pt x="790331" y="355127"/>
                  </a:cubicBezTo>
                  <a:lnTo>
                    <a:pt x="116021" y="355127"/>
                  </a:lnTo>
                  <a:cubicBezTo>
                    <a:pt x="51944" y="355127"/>
                    <a:pt x="0" y="303183"/>
                    <a:pt x="0" y="239107"/>
                  </a:cubicBezTo>
                  <a:lnTo>
                    <a:pt x="0" y="116021"/>
                  </a:lnTo>
                  <a:cubicBezTo>
                    <a:pt x="0" y="51944"/>
                    <a:pt x="51944" y="0"/>
                    <a:pt x="11602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6352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07933"/>
            <a:ext cx="8115300" cy="21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TARGET </a:t>
            </a:r>
          </a:p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STAKEHOLDER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3270" y="1279574"/>
            <a:ext cx="4275207" cy="48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Farmer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100997" y="3065598"/>
            <a:ext cx="3403166" cy="1333430"/>
            <a:chOff x="0" y="0"/>
            <a:chExt cx="906352" cy="3551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6352" cy="355127"/>
            </a:xfrm>
            <a:custGeom>
              <a:avLst/>
              <a:gdLst/>
              <a:ahLst/>
              <a:cxnLst/>
              <a:rect r="r" b="b" t="t" l="l"/>
              <a:pathLst>
                <a:path h="355127" w="906352">
                  <a:moveTo>
                    <a:pt x="116021" y="0"/>
                  </a:moveTo>
                  <a:lnTo>
                    <a:pt x="790331" y="0"/>
                  </a:lnTo>
                  <a:cubicBezTo>
                    <a:pt x="854408" y="0"/>
                    <a:pt x="906352" y="51944"/>
                    <a:pt x="906352" y="116021"/>
                  </a:cubicBezTo>
                  <a:lnTo>
                    <a:pt x="906352" y="239107"/>
                  </a:lnTo>
                  <a:cubicBezTo>
                    <a:pt x="906352" y="269877"/>
                    <a:pt x="894129" y="299388"/>
                    <a:pt x="872370" y="321146"/>
                  </a:cubicBezTo>
                  <a:cubicBezTo>
                    <a:pt x="850612" y="342904"/>
                    <a:pt x="821102" y="355127"/>
                    <a:pt x="790331" y="355127"/>
                  </a:cubicBezTo>
                  <a:lnTo>
                    <a:pt x="116021" y="355127"/>
                  </a:lnTo>
                  <a:cubicBezTo>
                    <a:pt x="51944" y="355127"/>
                    <a:pt x="0" y="303183"/>
                    <a:pt x="0" y="239107"/>
                  </a:cubicBezTo>
                  <a:lnTo>
                    <a:pt x="0" y="116021"/>
                  </a:lnTo>
                  <a:cubicBezTo>
                    <a:pt x="0" y="51944"/>
                    <a:pt x="51944" y="0"/>
                    <a:pt x="11602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06352" cy="3932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734124" y="3527780"/>
            <a:ext cx="4275207" cy="48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Policy maker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630663" y="5143500"/>
            <a:ext cx="4620421" cy="1646354"/>
            <a:chOff x="0" y="0"/>
            <a:chExt cx="1230539" cy="4384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539" cy="438467"/>
            </a:xfrm>
            <a:custGeom>
              <a:avLst/>
              <a:gdLst/>
              <a:ahLst/>
              <a:cxnLst/>
              <a:rect r="r" b="b" t="t" l="l"/>
              <a:pathLst>
                <a:path h="438467" w="1230539">
                  <a:moveTo>
                    <a:pt x="85455" y="0"/>
                  </a:moveTo>
                  <a:lnTo>
                    <a:pt x="1145084" y="0"/>
                  </a:lnTo>
                  <a:cubicBezTo>
                    <a:pt x="1167748" y="0"/>
                    <a:pt x="1189484" y="9003"/>
                    <a:pt x="1205510" y="25029"/>
                  </a:cubicBezTo>
                  <a:cubicBezTo>
                    <a:pt x="1221536" y="41055"/>
                    <a:pt x="1230539" y="62791"/>
                    <a:pt x="1230539" y="85455"/>
                  </a:cubicBezTo>
                  <a:lnTo>
                    <a:pt x="1230539" y="353012"/>
                  </a:lnTo>
                  <a:cubicBezTo>
                    <a:pt x="1230539" y="375676"/>
                    <a:pt x="1221536" y="397412"/>
                    <a:pt x="1205510" y="413438"/>
                  </a:cubicBezTo>
                  <a:cubicBezTo>
                    <a:pt x="1189484" y="429464"/>
                    <a:pt x="1167748" y="438467"/>
                    <a:pt x="1145084" y="438467"/>
                  </a:cubicBezTo>
                  <a:lnTo>
                    <a:pt x="85455" y="438467"/>
                  </a:lnTo>
                  <a:cubicBezTo>
                    <a:pt x="62791" y="438467"/>
                    <a:pt x="41055" y="429464"/>
                    <a:pt x="25029" y="413438"/>
                  </a:cubicBezTo>
                  <a:cubicBezTo>
                    <a:pt x="9003" y="397412"/>
                    <a:pt x="0" y="375676"/>
                    <a:pt x="0" y="353012"/>
                  </a:cubicBezTo>
                  <a:lnTo>
                    <a:pt x="0" y="85455"/>
                  </a:lnTo>
                  <a:cubicBezTo>
                    <a:pt x="0" y="62791"/>
                    <a:pt x="9003" y="41055"/>
                    <a:pt x="25029" y="25029"/>
                  </a:cubicBezTo>
                  <a:cubicBezTo>
                    <a:pt x="41055" y="9003"/>
                    <a:pt x="62791" y="0"/>
                    <a:pt x="8545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30539" cy="47656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803270" y="5533251"/>
            <a:ext cx="4275207" cy="9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Agriculture Businss Analyst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85561" y="7532804"/>
            <a:ext cx="5710625" cy="1817804"/>
            <a:chOff x="0" y="0"/>
            <a:chExt cx="1520889" cy="4841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0889" cy="484129"/>
            </a:xfrm>
            <a:custGeom>
              <a:avLst/>
              <a:gdLst/>
              <a:ahLst/>
              <a:cxnLst/>
              <a:rect r="r" b="b" t="t" l="l"/>
              <a:pathLst>
                <a:path h="484129" w="1520889">
                  <a:moveTo>
                    <a:pt x="69141" y="0"/>
                  </a:moveTo>
                  <a:lnTo>
                    <a:pt x="1451748" y="0"/>
                  </a:lnTo>
                  <a:cubicBezTo>
                    <a:pt x="1489933" y="0"/>
                    <a:pt x="1520889" y="30955"/>
                    <a:pt x="1520889" y="69141"/>
                  </a:cubicBezTo>
                  <a:lnTo>
                    <a:pt x="1520889" y="414988"/>
                  </a:lnTo>
                  <a:cubicBezTo>
                    <a:pt x="1520889" y="453173"/>
                    <a:pt x="1489933" y="484129"/>
                    <a:pt x="1451748" y="484129"/>
                  </a:cubicBezTo>
                  <a:lnTo>
                    <a:pt x="69141" y="484129"/>
                  </a:lnTo>
                  <a:cubicBezTo>
                    <a:pt x="30955" y="484129"/>
                    <a:pt x="0" y="453173"/>
                    <a:pt x="0" y="414988"/>
                  </a:cubicBezTo>
                  <a:lnTo>
                    <a:pt x="0" y="69141"/>
                  </a:lnTo>
                  <a:cubicBezTo>
                    <a:pt x="0" y="30955"/>
                    <a:pt x="30955" y="0"/>
                    <a:pt x="691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20889" cy="522229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407032" y="7744800"/>
            <a:ext cx="4844052" cy="141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Researchers studying climate impact on crops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71271" y="1436384"/>
            <a:ext cx="7428536" cy="1644686"/>
            <a:chOff x="0" y="0"/>
            <a:chExt cx="1978413" cy="438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438023"/>
            </a:xfrm>
            <a:custGeom>
              <a:avLst/>
              <a:gdLst/>
              <a:ahLst/>
              <a:cxnLst/>
              <a:rect r="r" b="b" t="t" l="l"/>
              <a:pathLst>
                <a:path h="438023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384871"/>
                  </a:lnTo>
                  <a:cubicBezTo>
                    <a:pt x="1978413" y="414226"/>
                    <a:pt x="1954616" y="438023"/>
                    <a:pt x="1925262" y="438023"/>
                  </a:cubicBezTo>
                  <a:lnTo>
                    <a:pt x="53152" y="438023"/>
                  </a:lnTo>
                  <a:cubicBezTo>
                    <a:pt x="23797" y="438023"/>
                    <a:pt x="0" y="414226"/>
                    <a:pt x="0" y="384871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476123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71271" y="3919270"/>
            <a:ext cx="7428536" cy="1868060"/>
            <a:chOff x="0" y="0"/>
            <a:chExt cx="1978413" cy="4975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8413" cy="497513"/>
            </a:xfrm>
            <a:custGeom>
              <a:avLst/>
              <a:gdLst/>
              <a:ahLst/>
              <a:cxnLst/>
              <a:rect r="r" b="b" t="t" l="l"/>
              <a:pathLst>
                <a:path h="497513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444362"/>
                  </a:lnTo>
                  <a:cubicBezTo>
                    <a:pt x="1978413" y="473716"/>
                    <a:pt x="1954616" y="497513"/>
                    <a:pt x="1925262" y="497513"/>
                  </a:cubicBezTo>
                  <a:lnTo>
                    <a:pt x="53152" y="497513"/>
                  </a:lnTo>
                  <a:cubicBezTo>
                    <a:pt x="23797" y="497513"/>
                    <a:pt x="0" y="473716"/>
                    <a:pt x="0" y="444362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78413" cy="535613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71271" y="6622131"/>
            <a:ext cx="7428536" cy="1768831"/>
            <a:chOff x="0" y="0"/>
            <a:chExt cx="1978413" cy="4710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8413" cy="471086"/>
            </a:xfrm>
            <a:custGeom>
              <a:avLst/>
              <a:gdLst/>
              <a:ahLst/>
              <a:cxnLst/>
              <a:rect r="r" b="b" t="t" l="l"/>
              <a:pathLst>
                <a:path h="471086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417934"/>
                  </a:lnTo>
                  <a:cubicBezTo>
                    <a:pt x="1978413" y="447289"/>
                    <a:pt x="1954616" y="471086"/>
                    <a:pt x="1925262" y="471086"/>
                  </a:cubicBezTo>
                  <a:lnTo>
                    <a:pt x="53152" y="471086"/>
                  </a:lnTo>
                  <a:cubicBezTo>
                    <a:pt x="23797" y="471086"/>
                    <a:pt x="0" y="447289"/>
                    <a:pt x="0" y="417934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78413" cy="509186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14782" y="1607933"/>
            <a:ext cx="7329218" cy="21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BUSINESS </a:t>
            </a:r>
          </a:p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VALUE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2084" y="1797167"/>
            <a:ext cx="6482494" cy="9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Understand weather impact on crop yield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58605" y="4379282"/>
            <a:ext cx="6053869" cy="95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Support data-driven irrigation and crop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70223" y="7065242"/>
            <a:ext cx="6482494" cy="95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Enable early warning insights for extreme weather conditions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56" t="0" r="-205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794173"/>
            <a:ext cx="12071020" cy="4492827"/>
          </a:xfrm>
          <a:custGeom>
            <a:avLst/>
            <a:gdLst/>
            <a:ahLst/>
            <a:cxnLst/>
            <a:rect r="r" b="b" t="t" l="l"/>
            <a:pathLst>
              <a:path h="4492827" w="12071020">
                <a:moveTo>
                  <a:pt x="0" y="0"/>
                </a:moveTo>
                <a:lnTo>
                  <a:pt x="12071020" y="0"/>
                </a:lnTo>
                <a:lnTo>
                  <a:pt x="12071020" y="4492827"/>
                </a:lnTo>
                <a:lnTo>
                  <a:pt x="0" y="4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53" t="0" r="-4543" b="-4253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74676" y="3444949"/>
            <a:ext cx="4056445" cy="2709367"/>
          </a:xfrm>
          <a:custGeom>
            <a:avLst/>
            <a:gdLst/>
            <a:ahLst/>
            <a:cxnLst/>
            <a:rect r="r" b="b" t="t" l="l"/>
            <a:pathLst>
              <a:path h="2709367" w="4056445">
                <a:moveTo>
                  <a:pt x="4056445" y="0"/>
                </a:moveTo>
                <a:lnTo>
                  <a:pt x="0" y="0"/>
                </a:lnTo>
                <a:lnTo>
                  <a:pt x="0" y="2709367"/>
                </a:lnTo>
                <a:lnTo>
                  <a:pt x="4056445" y="2709367"/>
                </a:lnTo>
                <a:lnTo>
                  <a:pt x="40564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027" y="5808763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4" y="0"/>
                </a:lnTo>
                <a:lnTo>
                  <a:pt x="18486054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303" t="0" r="-407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400" y="5559691"/>
            <a:ext cx="6443885" cy="4961791"/>
          </a:xfrm>
          <a:custGeom>
            <a:avLst/>
            <a:gdLst/>
            <a:ahLst/>
            <a:cxnLst/>
            <a:rect r="r" b="b" t="t" l="l"/>
            <a:pathLst>
              <a:path h="4961791" w="6443885">
                <a:moveTo>
                  <a:pt x="0" y="0"/>
                </a:moveTo>
                <a:lnTo>
                  <a:pt x="6443885" y="0"/>
                </a:lnTo>
                <a:lnTo>
                  <a:pt x="6443885" y="4961791"/>
                </a:lnTo>
                <a:lnTo>
                  <a:pt x="0" y="496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5796" y="2074025"/>
            <a:ext cx="7952189" cy="4080291"/>
            <a:chOff x="0" y="0"/>
            <a:chExt cx="2162203" cy="1109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2203" cy="1109433"/>
            </a:xfrm>
            <a:custGeom>
              <a:avLst/>
              <a:gdLst/>
              <a:ahLst/>
              <a:cxnLst/>
              <a:rect r="r" b="b" t="t" l="l"/>
              <a:pathLst>
                <a:path h="1109433" w="2162203">
                  <a:moveTo>
                    <a:pt x="49651" y="0"/>
                  </a:moveTo>
                  <a:lnTo>
                    <a:pt x="2112552" y="0"/>
                  </a:lnTo>
                  <a:cubicBezTo>
                    <a:pt x="2125720" y="0"/>
                    <a:pt x="2138349" y="5231"/>
                    <a:pt x="2147661" y="14543"/>
                  </a:cubicBezTo>
                  <a:cubicBezTo>
                    <a:pt x="2156972" y="23854"/>
                    <a:pt x="2162203" y="36483"/>
                    <a:pt x="2162203" y="49651"/>
                  </a:cubicBezTo>
                  <a:lnTo>
                    <a:pt x="2162203" y="1059781"/>
                  </a:lnTo>
                  <a:cubicBezTo>
                    <a:pt x="2162203" y="1072950"/>
                    <a:pt x="2156972" y="1085579"/>
                    <a:pt x="2147661" y="1094890"/>
                  </a:cubicBezTo>
                  <a:cubicBezTo>
                    <a:pt x="2138349" y="1104202"/>
                    <a:pt x="2125720" y="1109433"/>
                    <a:pt x="2112552" y="1109433"/>
                  </a:cubicBezTo>
                  <a:lnTo>
                    <a:pt x="49651" y="1109433"/>
                  </a:lnTo>
                  <a:cubicBezTo>
                    <a:pt x="36483" y="1109433"/>
                    <a:pt x="23854" y="1104202"/>
                    <a:pt x="14543" y="1094890"/>
                  </a:cubicBezTo>
                  <a:cubicBezTo>
                    <a:pt x="5231" y="1085579"/>
                    <a:pt x="0" y="1072950"/>
                    <a:pt x="0" y="1059781"/>
                  </a:cubicBezTo>
                  <a:lnTo>
                    <a:pt x="0" y="49651"/>
                  </a:lnTo>
                  <a:cubicBezTo>
                    <a:pt x="0" y="36483"/>
                    <a:pt x="5231" y="23854"/>
                    <a:pt x="14543" y="14543"/>
                  </a:cubicBezTo>
                  <a:cubicBezTo>
                    <a:pt x="23854" y="5231"/>
                    <a:pt x="36483" y="0"/>
                    <a:pt x="496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62203" cy="1147533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4219007" y="4351061"/>
            <a:ext cx="3747062" cy="5935939"/>
          </a:xfrm>
          <a:custGeom>
            <a:avLst/>
            <a:gdLst/>
            <a:ahLst/>
            <a:cxnLst/>
            <a:rect r="r" b="b" t="t" l="l"/>
            <a:pathLst>
              <a:path h="5935939" w="3747062">
                <a:moveTo>
                  <a:pt x="3747062" y="0"/>
                </a:moveTo>
                <a:lnTo>
                  <a:pt x="0" y="0"/>
                </a:lnTo>
                <a:lnTo>
                  <a:pt x="0" y="5935939"/>
                </a:lnTo>
                <a:lnTo>
                  <a:pt x="3747062" y="5935939"/>
                </a:lnTo>
                <a:lnTo>
                  <a:pt x="374706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1294" y="2703543"/>
            <a:ext cx="7241193" cy="47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584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Agriculture dataset | Karnataka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1294" y="3751565"/>
            <a:ext cx="7241193" cy="173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Location: India, Karnataka</a:t>
            </a:r>
          </a:p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Corps yield data</a:t>
            </a:r>
          </a:p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Includes crop types, land area, yield, soil type and many more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70607" y="2297657"/>
            <a:ext cx="8187969" cy="3856659"/>
            <a:chOff x="0" y="0"/>
            <a:chExt cx="2226312" cy="1048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26312" cy="1048627"/>
            </a:xfrm>
            <a:custGeom>
              <a:avLst/>
              <a:gdLst/>
              <a:ahLst/>
              <a:cxnLst/>
              <a:rect r="r" b="b" t="t" l="l"/>
              <a:pathLst>
                <a:path h="1048627" w="2226312">
                  <a:moveTo>
                    <a:pt x="48222" y="0"/>
                  </a:moveTo>
                  <a:lnTo>
                    <a:pt x="2178090" y="0"/>
                  </a:lnTo>
                  <a:cubicBezTo>
                    <a:pt x="2204722" y="0"/>
                    <a:pt x="2226312" y="21590"/>
                    <a:pt x="2226312" y="48222"/>
                  </a:cubicBezTo>
                  <a:lnTo>
                    <a:pt x="2226312" y="1000405"/>
                  </a:lnTo>
                  <a:cubicBezTo>
                    <a:pt x="2226312" y="1013195"/>
                    <a:pt x="2221231" y="1025460"/>
                    <a:pt x="2212188" y="1034503"/>
                  </a:cubicBezTo>
                  <a:cubicBezTo>
                    <a:pt x="2203145" y="1043547"/>
                    <a:pt x="2190879" y="1048627"/>
                    <a:pt x="2178090" y="1048627"/>
                  </a:cubicBezTo>
                  <a:lnTo>
                    <a:pt x="48222" y="1048627"/>
                  </a:lnTo>
                  <a:cubicBezTo>
                    <a:pt x="21590" y="1048627"/>
                    <a:pt x="0" y="1027038"/>
                    <a:pt x="0" y="1000405"/>
                  </a:cubicBezTo>
                  <a:lnTo>
                    <a:pt x="0" y="48222"/>
                  </a:lnTo>
                  <a:cubicBezTo>
                    <a:pt x="0" y="21590"/>
                    <a:pt x="21590" y="0"/>
                    <a:pt x="4822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26312" cy="108672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145275" y="2703543"/>
            <a:ext cx="7241193" cy="47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584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Waether API: Open-Meteo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13879" y="3751565"/>
            <a:ext cx="7241193" cy="173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Minimum and maximum temperature data</a:t>
            </a:r>
          </a:p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Sunshine duration </a:t>
            </a:r>
          </a:p>
          <a:p>
            <a:pPr algn="l" marL="734059" indent="-367030" lvl="1">
              <a:lnSpc>
                <a:spcPts val="33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Water evaporation (mm)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22129" y="547535"/>
            <a:ext cx="9243743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DATA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34" t="0" r="-291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27" y="5929192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4" y="0"/>
                </a:lnTo>
                <a:lnTo>
                  <a:pt x="18486054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303" t="0" r="-407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58091" y="1646571"/>
            <a:ext cx="6878698" cy="8640429"/>
          </a:xfrm>
          <a:custGeom>
            <a:avLst/>
            <a:gdLst/>
            <a:ahLst/>
            <a:cxnLst/>
            <a:rect r="r" b="b" t="t" l="l"/>
            <a:pathLst>
              <a:path h="8640429" w="6878698">
                <a:moveTo>
                  <a:pt x="0" y="0"/>
                </a:moveTo>
                <a:lnTo>
                  <a:pt x="6878698" y="0"/>
                </a:lnTo>
                <a:lnTo>
                  <a:pt x="6878698" y="8640429"/>
                </a:lnTo>
                <a:lnTo>
                  <a:pt x="0" y="86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90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3768" y="4384304"/>
            <a:ext cx="2517947" cy="982617"/>
            <a:chOff x="0" y="0"/>
            <a:chExt cx="670595" cy="261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595" cy="261697"/>
            </a:xfrm>
            <a:custGeom>
              <a:avLst/>
              <a:gdLst/>
              <a:ahLst/>
              <a:cxnLst/>
              <a:rect r="r" b="b" t="t" l="l"/>
              <a:pathLst>
                <a:path h="261697" w="670595">
                  <a:moveTo>
                    <a:pt x="130848" y="0"/>
                  </a:moveTo>
                  <a:lnTo>
                    <a:pt x="539747" y="0"/>
                  </a:lnTo>
                  <a:cubicBezTo>
                    <a:pt x="574450" y="0"/>
                    <a:pt x="607732" y="13786"/>
                    <a:pt x="632271" y="38325"/>
                  </a:cubicBezTo>
                  <a:cubicBezTo>
                    <a:pt x="656809" y="62863"/>
                    <a:pt x="670595" y="96145"/>
                    <a:pt x="670595" y="130848"/>
                  </a:cubicBezTo>
                  <a:lnTo>
                    <a:pt x="670595" y="130848"/>
                  </a:lnTo>
                  <a:cubicBezTo>
                    <a:pt x="670595" y="203114"/>
                    <a:pt x="612012" y="261697"/>
                    <a:pt x="539747" y="261697"/>
                  </a:cubicBezTo>
                  <a:lnTo>
                    <a:pt x="130848" y="261697"/>
                  </a:lnTo>
                  <a:cubicBezTo>
                    <a:pt x="58583" y="261697"/>
                    <a:pt x="0" y="203114"/>
                    <a:pt x="0" y="130848"/>
                  </a:cubicBezTo>
                  <a:lnTo>
                    <a:pt x="0" y="130848"/>
                  </a:lnTo>
                  <a:cubicBezTo>
                    <a:pt x="0" y="58583"/>
                    <a:pt x="58583" y="0"/>
                    <a:pt x="13084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595" cy="29979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3768" y="7488588"/>
            <a:ext cx="2700338" cy="982617"/>
            <a:chOff x="0" y="0"/>
            <a:chExt cx="719171" cy="261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9171" cy="261697"/>
            </a:xfrm>
            <a:custGeom>
              <a:avLst/>
              <a:gdLst/>
              <a:ahLst/>
              <a:cxnLst/>
              <a:rect r="r" b="b" t="t" l="l"/>
              <a:pathLst>
                <a:path h="261697" w="719171">
                  <a:moveTo>
                    <a:pt x="130848" y="0"/>
                  </a:moveTo>
                  <a:lnTo>
                    <a:pt x="588322" y="0"/>
                  </a:lnTo>
                  <a:cubicBezTo>
                    <a:pt x="660588" y="0"/>
                    <a:pt x="719171" y="58583"/>
                    <a:pt x="719171" y="130848"/>
                  </a:cubicBezTo>
                  <a:lnTo>
                    <a:pt x="719171" y="130848"/>
                  </a:lnTo>
                  <a:cubicBezTo>
                    <a:pt x="719171" y="165551"/>
                    <a:pt x="705385" y="198833"/>
                    <a:pt x="680846" y="223372"/>
                  </a:cubicBezTo>
                  <a:cubicBezTo>
                    <a:pt x="656307" y="247911"/>
                    <a:pt x="623026" y="261697"/>
                    <a:pt x="588322" y="261697"/>
                  </a:cubicBezTo>
                  <a:lnTo>
                    <a:pt x="130848" y="261697"/>
                  </a:lnTo>
                  <a:cubicBezTo>
                    <a:pt x="58583" y="261697"/>
                    <a:pt x="0" y="203114"/>
                    <a:pt x="0" y="130848"/>
                  </a:cubicBezTo>
                  <a:lnTo>
                    <a:pt x="0" y="130848"/>
                  </a:lnTo>
                  <a:cubicBezTo>
                    <a:pt x="0" y="58583"/>
                    <a:pt x="58583" y="0"/>
                    <a:pt x="13084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9171" cy="29979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3294191" y="7568435"/>
            <a:ext cx="1271345" cy="718656"/>
            <a:chOff x="0" y="0"/>
            <a:chExt cx="642338" cy="3630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2338" cy="363096"/>
            </a:xfrm>
            <a:custGeom>
              <a:avLst/>
              <a:gdLst/>
              <a:ahLst/>
              <a:cxnLst/>
              <a:rect r="r" b="b" t="t" l="l"/>
              <a:pathLst>
                <a:path h="363096" w="642338">
                  <a:moveTo>
                    <a:pt x="239386" y="165313"/>
                  </a:moveTo>
                  <a:lnTo>
                    <a:pt x="642338" y="165313"/>
                  </a:lnTo>
                  <a:lnTo>
                    <a:pt x="642338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0650" y="127000"/>
              <a:ext cx="521688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14337"/>
            <a:ext cx="917685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46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DATA 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6149" y="4688223"/>
            <a:ext cx="251556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Csv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179" y="7746788"/>
            <a:ext cx="20517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Weather API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85621" y="7488588"/>
            <a:ext cx="2819158" cy="982617"/>
            <a:chOff x="0" y="0"/>
            <a:chExt cx="750815" cy="2616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0815" cy="261697"/>
            </a:xfrm>
            <a:custGeom>
              <a:avLst/>
              <a:gdLst/>
              <a:ahLst/>
              <a:cxnLst/>
              <a:rect r="r" b="b" t="t" l="l"/>
              <a:pathLst>
                <a:path h="261697" w="750815">
                  <a:moveTo>
                    <a:pt x="130848" y="0"/>
                  </a:moveTo>
                  <a:lnTo>
                    <a:pt x="619967" y="0"/>
                  </a:lnTo>
                  <a:cubicBezTo>
                    <a:pt x="692233" y="0"/>
                    <a:pt x="750815" y="58583"/>
                    <a:pt x="750815" y="130848"/>
                  </a:cubicBezTo>
                  <a:lnTo>
                    <a:pt x="750815" y="130848"/>
                  </a:lnTo>
                  <a:cubicBezTo>
                    <a:pt x="750815" y="165551"/>
                    <a:pt x="737030" y="198833"/>
                    <a:pt x="712491" y="223372"/>
                  </a:cubicBezTo>
                  <a:cubicBezTo>
                    <a:pt x="687952" y="247911"/>
                    <a:pt x="654670" y="261697"/>
                    <a:pt x="619967" y="261697"/>
                  </a:cubicBezTo>
                  <a:lnTo>
                    <a:pt x="130848" y="261697"/>
                  </a:lnTo>
                  <a:cubicBezTo>
                    <a:pt x="58583" y="261697"/>
                    <a:pt x="0" y="203114"/>
                    <a:pt x="0" y="130848"/>
                  </a:cubicBezTo>
                  <a:lnTo>
                    <a:pt x="0" y="130848"/>
                  </a:lnTo>
                  <a:cubicBezTo>
                    <a:pt x="0" y="58583"/>
                    <a:pt x="58583" y="0"/>
                    <a:pt x="13084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50815" cy="29979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803463" y="7746788"/>
            <a:ext cx="28013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AWS Lambda</a:t>
            </a: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2994680" y="4509870"/>
            <a:ext cx="1355290" cy="718656"/>
            <a:chOff x="0" y="0"/>
            <a:chExt cx="684751" cy="3630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4751" cy="363096"/>
            </a:xfrm>
            <a:custGeom>
              <a:avLst/>
              <a:gdLst/>
              <a:ahLst/>
              <a:cxnLst/>
              <a:rect r="r" b="b" t="t" l="l"/>
              <a:pathLst>
                <a:path h="363096" w="684751">
                  <a:moveTo>
                    <a:pt x="239386" y="165313"/>
                  </a:moveTo>
                  <a:lnTo>
                    <a:pt x="684751" y="165313"/>
                  </a:lnTo>
                  <a:lnTo>
                    <a:pt x="684751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0650" y="127000"/>
              <a:ext cx="564101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5565393" y="6554049"/>
            <a:ext cx="1087678" cy="781400"/>
            <a:chOff x="0" y="0"/>
            <a:chExt cx="517147" cy="3715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7147" cy="371524"/>
            </a:xfrm>
            <a:custGeom>
              <a:avLst/>
              <a:gdLst/>
              <a:ahLst/>
              <a:cxnLst/>
              <a:rect r="r" b="b" t="t" l="l"/>
              <a:pathLst>
                <a:path h="371524" w="517147">
                  <a:moveTo>
                    <a:pt x="239386" y="165368"/>
                  </a:moveTo>
                  <a:lnTo>
                    <a:pt x="517147" y="165368"/>
                  </a:lnTo>
                  <a:lnTo>
                    <a:pt x="517147" y="206148"/>
                  </a:lnTo>
                  <a:lnTo>
                    <a:pt x="239373" y="206148"/>
                  </a:lnTo>
                  <a:lnTo>
                    <a:pt x="302255" y="371524"/>
                  </a:lnTo>
                  <a:lnTo>
                    <a:pt x="0" y="185762"/>
                  </a:lnTo>
                  <a:lnTo>
                    <a:pt x="302255" y="0"/>
                  </a:lnTo>
                  <a:lnTo>
                    <a:pt x="239386" y="165368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0650" y="127000"/>
              <a:ext cx="396497" cy="79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901937" y="4384304"/>
            <a:ext cx="2414588" cy="982617"/>
            <a:chOff x="0" y="0"/>
            <a:chExt cx="643068" cy="2616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43068" cy="261697"/>
            </a:xfrm>
            <a:custGeom>
              <a:avLst/>
              <a:gdLst/>
              <a:ahLst/>
              <a:cxnLst/>
              <a:rect r="r" b="b" t="t" l="l"/>
              <a:pathLst>
                <a:path h="261697" w="643068">
                  <a:moveTo>
                    <a:pt x="130848" y="0"/>
                  </a:moveTo>
                  <a:lnTo>
                    <a:pt x="512220" y="0"/>
                  </a:lnTo>
                  <a:cubicBezTo>
                    <a:pt x="584485" y="0"/>
                    <a:pt x="643068" y="58583"/>
                    <a:pt x="643068" y="130848"/>
                  </a:cubicBezTo>
                  <a:lnTo>
                    <a:pt x="643068" y="130848"/>
                  </a:lnTo>
                  <a:cubicBezTo>
                    <a:pt x="643068" y="203114"/>
                    <a:pt x="584485" y="261697"/>
                    <a:pt x="512220" y="261697"/>
                  </a:cubicBezTo>
                  <a:lnTo>
                    <a:pt x="130848" y="261697"/>
                  </a:lnTo>
                  <a:cubicBezTo>
                    <a:pt x="58583" y="261697"/>
                    <a:pt x="0" y="203114"/>
                    <a:pt x="0" y="130848"/>
                  </a:cubicBezTo>
                  <a:lnTo>
                    <a:pt x="0" y="130848"/>
                  </a:lnTo>
                  <a:cubicBezTo>
                    <a:pt x="0" y="58583"/>
                    <a:pt x="58583" y="0"/>
                    <a:pt x="13084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43068" cy="29979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708574" y="4694637"/>
            <a:ext cx="28013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S3 bucket</a:t>
            </a:r>
          </a:p>
        </p:txBody>
      </p:sp>
      <p:grpSp>
        <p:nvGrpSpPr>
          <p:cNvPr name="Group 31" id="31"/>
          <p:cNvGrpSpPr/>
          <p:nvPr/>
        </p:nvGrpSpPr>
        <p:grpSpPr>
          <a:xfrm rot="8647071">
            <a:off x="7614348" y="4054761"/>
            <a:ext cx="1118702" cy="718656"/>
            <a:chOff x="0" y="0"/>
            <a:chExt cx="565216" cy="3630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5216" cy="363096"/>
            </a:xfrm>
            <a:custGeom>
              <a:avLst/>
              <a:gdLst/>
              <a:ahLst/>
              <a:cxnLst/>
              <a:rect r="r" b="b" t="t" l="l"/>
              <a:pathLst>
                <a:path h="363096" w="565216">
                  <a:moveTo>
                    <a:pt x="239386" y="165313"/>
                  </a:moveTo>
                  <a:lnTo>
                    <a:pt x="565216" y="165313"/>
                  </a:lnTo>
                  <a:lnTo>
                    <a:pt x="565216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0650" y="127000"/>
              <a:ext cx="444566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999965" y="3019836"/>
            <a:ext cx="3122302" cy="1117223"/>
            <a:chOff x="0" y="0"/>
            <a:chExt cx="831551" cy="29754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31551" cy="297546"/>
            </a:xfrm>
            <a:custGeom>
              <a:avLst/>
              <a:gdLst/>
              <a:ahLst/>
              <a:cxnLst/>
              <a:rect r="r" b="b" t="t" l="l"/>
              <a:pathLst>
                <a:path h="297546" w="831551">
                  <a:moveTo>
                    <a:pt x="126457" y="0"/>
                  </a:moveTo>
                  <a:lnTo>
                    <a:pt x="705093" y="0"/>
                  </a:lnTo>
                  <a:cubicBezTo>
                    <a:pt x="774934" y="0"/>
                    <a:pt x="831551" y="56617"/>
                    <a:pt x="831551" y="126457"/>
                  </a:cubicBezTo>
                  <a:lnTo>
                    <a:pt x="831551" y="171088"/>
                  </a:lnTo>
                  <a:cubicBezTo>
                    <a:pt x="831551" y="240929"/>
                    <a:pt x="774934" y="297546"/>
                    <a:pt x="705093" y="297546"/>
                  </a:cubicBezTo>
                  <a:lnTo>
                    <a:pt x="126457" y="297546"/>
                  </a:lnTo>
                  <a:cubicBezTo>
                    <a:pt x="92919" y="297546"/>
                    <a:pt x="60754" y="284222"/>
                    <a:pt x="37038" y="260507"/>
                  </a:cubicBezTo>
                  <a:cubicBezTo>
                    <a:pt x="13323" y="236792"/>
                    <a:pt x="0" y="204627"/>
                    <a:pt x="0" y="171088"/>
                  </a:cubicBezTo>
                  <a:lnTo>
                    <a:pt x="0" y="126457"/>
                  </a:lnTo>
                  <a:cubicBezTo>
                    <a:pt x="0" y="56617"/>
                    <a:pt x="56617" y="0"/>
                    <a:pt x="12645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31551" cy="335646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151057" y="3198189"/>
            <a:ext cx="280131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AWS Glue Crawler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273411" y="7625679"/>
            <a:ext cx="3122302" cy="927087"/>
            <a:chOff x="0" y="0"/>
            <a:chExt cx="831551" cy="2469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1551" cy="246907"/>
            </a:xfrm>
            <a:custGeom>
              <a:avLst/>
              <a:gdLst/>
              <a:ahLst/>
              <a:cxnLst/>
              <a:rect r="r" b="b" t="t" l="l"/>
              <a:pathLst>
                <a:path h="246907" w="831551">
                  <a:moveTo>
                    <a:pt x="123454" y="0"/>
                  </a:moveTo>
                  <a:lnTo>
                    <a:pt x="708097" y="0"/>
                  </a:lnTo>
                  <a:cubicBezTo>
                    <a:pt x="740839" y="0"/>
                    <a:pt x="772240" y="13007"/>
                    <a:pt x="795392" y="36159"/>
                  </a:cubicBezTo>
                  <a:cubicBezTo>
                    <a:pt x="818544" y="59311"/>
                    <a:pt x="831551" y="90712"/>
                    <a:pt x="831551" y="123454"/>
                  </a:cubicBezTo>
                  <a:lnTo>
                    <a:pt x="831551" y="123454"/>
                  </a:lnTo>
                  <a:cubicBezTo>
                    <a:pt x="831551" y="156196"/>
                    <a:pt x="818544" y="187597"/>
                    <a:pt x="795392" y="210749"/>
                  </a:cubicBezTo>
                  <a:cubicBezTo>
                    <a:pt x="772240" y="233901"/>
                    <a:pt x="740839" y="246907"/>
                    <a:pt x="708097" y="246907"/>
                  </a:cubicBezTo>
                  <a:lnTo>
                    <a:pt x="123454" y="246907"/>
                  </a:lnTo>
                  <a:cubicBezTo>
                    <a:pt x="90712" y="246907"/>
                    <a:pt x="59311" y="233901"/>
                    <a:pt x="36159" y="210749"/>
                  </a:cubicBezTo>
                  <a:cubicBezTo>
                    <a:pt x="13007" y="187597"/>
                    <a:pt x="0" y="156196"/>
                    <a:pt x="0" y="123454"/>
                  </a:cubicBezTo>
                  <a:lnTo>
                    <a:pt x="0" y="123454"/>
                  </a:lnTo>
                  <a:cubicBezTo>
                    <a:pt x="0" y="90712"/>
                    <a:pt x="13007" y="59311"/>
                    <a:pt x="36159" y="36159"/>
                  </a:cubicBezTo>
                  <a:cubicBezTo>
                    <a:pt x="59311" y="13007"/>
                    <a:pt x="90712" y="0"/>
                    <a:pt x="1234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31551" cy="28500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433904" y="7908248"/>
            <a:ext cx="28013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AWS Ethena</a:t>
            </a:r>
          </a:p>
        </p:txBody>
      </p:sp>
      <p:grpSp>
        <p:nvGrpSpPr>
          <p:cNvPr name="Group 42" id="42"/>
          <p:cNvGrpSpPr/>
          <p:nvPr/>
        </p:nvGrpSpPr>
        <p:grpSpPr>
          <a:xfrm rot="-10800000">
            <a:off x="12252676" y="8193438"/>
            <a:ext cx="1118702" cy="718656"/>
            <a:chOff x="0" y="0"/>
            <a:chExt cx="565216" cy="36309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65216" cy="363096"/>
            </a:xfrm>
            <a:custGeom>
              <a:avLst/>
              <a:gdLst/>
              <a:ahLst/>
              <a:cxnLst/>
              <a:rect r="r" b="b" t="t" l="l"/>
              <a:pathLst>
                <a:path h="363096" w="565216">
                  <a:moveTo>
                    <a:pt x="239386" y="165313"/>
                  </a:moveTo>
                  <a:lnTo>
                    <a:pt x="565216" y="165313"/>
                  </a:lnTo>
                  <a:lnTo>
                    <a:pt x="565216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0650" y="127000"/>
              <a:ext cx="444566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525211" y="8804580"/>
            <a:ext cx="307956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Retrieve data</a:t>
            </a:r>
          </a:p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from api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664337" y="5702940"/>
            <a:ext cx="307956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Stores Date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648814" y="2336429"/>
            <a:ext cx="380580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Data Catalog update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31661" y="8771841"/>
            <a:ext cx="380580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Analyse and form insight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65537" y="2793629"/>
            <a:ext cx="341220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Folders created to store CSV, weather and solar data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3541136" y="3150564"/>
            <a:ext cx="3122302" cy="736223"/>
            <a:chOff x="0" y="0"/>
            <a:chExt cx="831551" cy="19607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31551" cy="196075"/>
            </a:xfrm>
            <a:custGeom>
              <a:avLst/>
              <a:gdLst/>
              <a:ahLst/>
              <a:cxnLst/>
              <a:rect r="r" b="b" t="t" l="l"/>
              <a:pathLst>
                <a:path h="196075" w="831551">
                  <a:moveTo>
                    <a:pt x="98038" y="0"/>
                  </a:moveTo>
                  <a:lnTo>
                    <a:pt x="733513" y="0"/>
                  </a:lnTo>
                  <a:cubicBezTo>
                    <a:pt x="787658" y="0"/>
                    <a:pt x="831551" y="43893"/>
                    <a:pt x="831551" y="98038"/>
                  </a:cubicBezTo>
                  <a:lnTo>
                    <a:pt x="831551" y="98038"/>
                  </a:lnTo>
                  <a:cubicBezTo>
                    <a:pt x="831551" y="152182"/>
                    <a:pt x="787658" y="196075"/>
                    <a:pt x="733513" y="196075"/>
                  </a:cubicBezTo>
                  <a:lnTo>
                    <a:pt x="98038" y="196075"/>
                  </a:lnTo>
                  <a:cubicBezTo>
                    <a:pt x="43893" y="196075"/>
                    <a:pt x="0" y="152182"/>
                    <a:pt x="0" y="98038"/>
                  </a:cubicBezTo>
                  <a:lnTo>
                    <a:pt x="0" y="98038"/>
                  </a:lnTo>
                  <a:cubicBezTo>
                    <a:pt x="0" y="43893"/>
                    <a:pt x="43893" y="0"/>
                    <a:pt x="9803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31551" cy="234175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3692227" y="3328917"/>
            <a:ext cx="28013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Eventbridge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284193" y="3210336"/>
            <a:ext cx="1118702" cy="718656"/>
            <a:chOff x="0" y="0"/>
            <a:chExt cx="565216" cy="36309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65216" cy="363096"/>
            </a:xfrm>
            <a:custGeom>
              <a:avLst/>
              <a:gdLst/>
              <a:ahLst/>
              <a:cxnLst/>
              <a:rect r="r" b="b" t="t" l="l"/>
              <a:pathLst>
                <a:path h="363096" w="565216">
                  <a:moveTo>
                    <a:pt x="239386" y="165313"/>
                  </a:moveTo>
                  <a:lnTo>
                    <a:pt x="565216" y="165313"/>
                  </a:lnTo>
                  <a:lnTo>
                    <a:pt x="565216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20650" y="127000"/>
              <a:ext cx="444566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3189984" y="2565029"/>
            <a:ext cx="380580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Weekly trigger</a:t>
            </a:r>
          </a:p>
        </p:txBody>
      </p:sp>
      <p:grpSp>
        <p:nvGrpSpPr>
          <p:cNvPr name="Group 58" id="58"/>
          <p:cNvGrpSpPr/>
          <p:nvPr/>
        </p:nvGrpSpPr>
        <p:grpSpPr>
          <a:xfrm rot="-5400000">
            <a:off x="9992364" y="4385556"/>
            <a:ext cx="1118702" cy="718656"/>
            <a:chOff x="0" y="0"/>
            <a:chExt cx="565216" cy="36309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65216" cy="363096"/>
            </a:xfrm>
            <a:custGeom>
              <a:avLst/>
              <a:gdLst/>
              <a:ahLst/>
              <a:cxnLst/>
              <a:rect r="r" b="b" t="t" l="l"/>
              <a:pathLst>
                <a:path h="363096" w="565216">
                  <a:moveTo>
                    <a:pt x="239386" y="165313"/>
                  </a:moveTo>
                  <a:lnTo>
                    <a:pt x="565216" y="165313"/>
                  </a:lnTo>
                  <a:lnTo>
                    <a:pt x="565216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20650" y="127000"/>
              <a:ext cx="444566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990564" y="5504260"/>
            <a:ext cx="3122302" cy="1117223"/>
            <a:chOff x="0" y="0"/>
            <a:chExt cx="831551" cy="29754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31551" cy="297546"/>
            </a:xfrm>
            <a:custGeom>
              <a:avLst/>
              <a:gdLst/>
              <a:ahLst/>
              <a:cxnLst/>
              <a:rect r="r" b="b" t="t" l="l"/>
              <a:pathLst>
                <a:path h="297546" w="831551">
                  <a:moveTo>
                    <a:pt x="126457" y="0"/>
                  </a:moveTo>
                  <a:lnTo>
                    <a:pt x="705093" y="0"/>
                  </a:lnTo>
                  <a:cubicBezTo>
                    <a:pt x="774934" y="0"/>
                    <a:pt x="831551" y="56617"/>
                    <a:pt x="831551" y="126457"/>
                  </a:cubicBezTo>
                  <a:lnTo>
                    <a:pt x="831551" y="171088"/>
                  </a:lnTo>
                  <a:cubicBezTo>
                    <a:pt x="831551" y="240929"/>
                    <a:pt x="774934" y="297546"/>
                    <a:pt x="705093" y="297546"/>
                  </a:cubicBezTo>
                  <a:lnTo>
                    <a:pt x="126457" y="297546"/>
                  </a:lnTo>
                  <a:cubicBezTo>
                    <a:pt x="92919" y="297546"/>
                    <a:pt x="60754" y="284222"/>
                    <a:pt x="37038" y="260507"/>
                  </a:cubicBezTo>
                  <a:cubicBezTo>
                    <a:pt x="13323" y="236792"/>
                    <a:pt x="0" y="204627"/>
                    <a:pt x="0" y="171088"/>
                  </a:cubicBezTo>
                  <a:lnTo>
                    <a:pt x="0" y="126457"/>
                  </a:lnTo>
                  <a:cubicBezTo>
                    <a:pt x="0" y="56617"/>
                    <a:pt x="56617" y="0"/>
                    <a:pt x="12645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831551" cy="335646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9141656" y="5682613"/>
            <a:ext cx="280131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AWS Glue ETL Job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990564" y="6716733"/>
            <a:ext cx="328475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Data cleaning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9425648" y="8193438"/>
            <a:ext cx="2414588" cy="982617"/>
            <a:chOff x="0" y="0"/>
            <a:chExt cx="643068" cy="26169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43068" cy="261697"/>
            </a:xfrm>
            <a:custGeom>
              <a:avLst/>
              <a:gdLst/>
              <a:ahLst/>
              <a:cxnLst/>
              <a:rect r="r" b="b" t="t" l="l"/>
              <a:pathLst>
                <a:path h="261697" w="643068">
                  <a:moveTo>
                    <a:pt x="130848" y="0"/>
                  </a:moveTo>
                  <a:lnTo>
                    <a:pt x="512220" y="0"/>
                  </a:lnTo>
                  <a:cubicBezTo>
                    <a:pt x="584485" y="0"/>
                    <a:pt x="643068" y="58583"/>
                    <a:pt x="643068" y="130848"/>
                  </a:cubicBezTo>
                  <a:lnTo>
                    <a:pt x="643068" y="130848"/>
                  </a:lnTo>
                  <a:cubicBezTo>
                    <a:pt x="643068" y="203114"/>
                    <a:pt x="584485" y="261697"/>
                    <a:pt x="512220" y="261697"/>
                  </a:cubicBezTo>
                  <a:lnTo>
                    <a:pt x="130848" y="261697"/>
                  </a:lnTo>
                  <a:cubicBezTo>
                    <a:pt x="58583" y="261697"/>
                    <a:pt x="0" y="203114"/>
                    <a:pt x="0" y="130848"/>
                  </a:cubicBezTo>
                  <a:lnTo>
                    <a:pt x="0" y="130848"/>
                  </a:lnTo>
                  <a:cubicBezTo>
                    <a:pt x="0" y="58583"/>
                    <a:pt x="58583" y="0"/>
                    <a:pt x="13084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643068" cy="299797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9232284" y="8503772"/>
            <a:ext cx="28013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S3 bucket</a:t>
            </a:r>
          </a:p>
        </p:txBody>
      </p:sp>
      <p:grpSp>
        <p:nvGrpSpPr>
          <p:cNvPr name="Group 70" id="70"/>
          <p:cNvGrpSpPr/>
          <p:nvPr/>
        </p:nvGrpSpPr>
        <p:grpSpPr>
          <a:xfrm rot="-5400000">
            <a:off x="10070971" y="7321571"/>
            <a:ext cx="1016551" cy="653034"/>
            <a:chOff x="0" y="0"/>
            <a:chExt cx="565216" cy="363096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65216" cy="363096"/>
            </a:xfrm>
            <a:custGeom>
              <a:avLst/>
              <a:gdLst/>
              <a:ahLst/>
              <a:cxnLst/>
              <a:rect r="r" b="b" t="t" l="l"/>
              <a:pathLst>
                <a:path h="363096" w="565216">
                  <a:moveTo>
                    <a:pt x="239386" y="165313"/>
                  </a:moveTo>
                  <a:lnTo>
                    <a:pt x="565216" y="165313"/>
                  </a:lnTo>
                  <a:lnTo>
                    <a:pt x="565216" y="197776"/>
                  </a:lnTo>
                  <a:lnTo>
                    <a:pt x="239373" y="197776"/>
                  </a:lnTo>
                  <a:lnTo>
                    <a:pt x="302255" y="363096"/>
                  </a:lnTo>
                  <a:lnTo>
                    <a:pt x="0" y="181548"/>
                  </a:lnTo>
                  <a:lnTo>
                    <a:pt x="302255" y="0"/>
                  </a:lnTo>
                  <a:lnTo>
                    <a:pt x="239386" y="165313"/>
                  </a:lnTo>
                  <a:close/>
                </a:path>
              </a:pathLst>
            </a:custGeom>
            <a:solidFill>
              <a:srgbClr val="372A28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20650" y="127000"/>
              <a:ext cx="444566" cy="7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8999965" y="9305925"/>
            <a:ext cx="3284757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Store processed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93479" y="2258727"/>
            <a:ext cx="7428536" cy="3425643"/>
            <a:chOff x="0" y="0"/>
            <a:chExt cx="1978413" cy="912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912338"/>
            </a:xfrm>
            <a:custGeom>
              <a:avLst/>
              <a:gdLst/>
              <a:ahLst/>
              <a:cxnLst/>
              <a:rect r="r" b="b" t="t" l="l"/>
              <a:pathLst>
                <a:path h="912338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859187"/>
                  </a:lnTo>
                  <a:cubicBezTo>
                    <a:pt x="1978413" y="888542"/>
                    <a:pt x="1954616" y="912338"/>
                    <a:pt x="1925262" y="912338"/>
                  </a:cubicBezTo>
                  <a:lnTo>
                    <a:pt x="53152" y="912338"/>
                  </a:lnTo>
                  <a:cubicBezTo>
                    <a:pt x="39055" y="912338"/>
                    <a:pt x="25536" y="906738"/>
                    <a:pt x="15568" y="896771"/>
                  </a:cubicBezTo>
                  <a:cubicBezTo>
                    <a:pt x="5600" y="886803"/>
                    <a:pt x="0" y="873283"/>
                    <a:pt x="0" y="859187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950438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154" y="2258727"/>
            <a:ext cx="8833819" cy="5608774"/>
          </a:xfrm>
          <a:custGeom>
            <a:avLst/>
            <a:gdLst/>
            <a:ahLst/>
            <a:cxnLst/>
            <a:rect r="r" b="b" t="t" l="l"/>
            <a:pathLst>
              <a:path h="5608774" w="8833819">
                <a:moveTo>
                  <a:pt x="0" y="0"/>
                </a:moveTo>
                <a:lnTo>
                  <a:pt x="8833819" y="0"/>
                </a:lnTo>
                <a:lnTo>
                  <a:pt x="8833819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7866"/>
            <a:ext cx="7329218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S3 BUCKET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6500" y="2693779"/>
            <a:ext cx="6482494" cy="236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 aslo created 2 folders within the S3 bucket to store raw and processed data. Curated folder was not used in the end but it was created initially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0" t="0" r="-178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53300"/>
            <a:ext cx="3042662" cy="3537661"/>
          </a:xfrm>
          <a:custGeom>
            <a:avLst/>
            <a:gdLst/>
            <a:ahLst/>
            <a:cxnLst/>
            <a:rect r="r" b="b" t="t" l="l"/>
            <a:pathLst>
              <a:path h="3537661" w="3042662">
                <a:moveTo>
                  <a:pt x="0" y="0"/>
                </a:moveTo>
                <a:lnTo>
                  <a:pt x="3042662" y="0"/>
                </a:lnTo>
                <a:lnTo>
                  <a:pt x="3042662" y="3537661"/>
                </a:lnTo>
                <a:lnTo>
                  <a:pt x="0" y="353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0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55" y="5684370"/>
            <a:ext cx="18486055" cy="6958294"/>
          </a:xfrm>
          <a:custGeom>
            <a:avLst/>
            <a:gdLst/>
            <a:ahLst/>
            <a:cxnLst/>
            <a:rect r="r" b="b" t="t" l="l"/>
            <a:pathLst>
              <a:path h="6958294" w="18486055">
                <a:moveTo>
                  <a:pt x="0" y="0"/>
                </a:moveTo>
                <a:lnTo>
                  <a:pt x="18486055" y="0"/>
                </a:lnTo>
                <a:lnTo>
                  <a:pt x="18486055" y="6958294"/>
                </a:lnTo>
                <a:lnTo>
                  <a:pt x="0" y="695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03" t="0" r="-4079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93479" y="2258727"/>
            <a:ext cx="7428536" cy="2884773"/>
            <a:chOff x="0" y="0"/>
            <a:chExt cx="1978413" cy="768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8413" cy="768290"/>
            </a:xfrm>
            <a:custGeom>
              <a:avLst/>
              <a:gdLst/>
              <a:ahLst/>
              <a:cxnLst/>
              <a:rect r="r" b="b" t="t" l="l"/>
              <a:pathLst>
                <a:path h="768290" w="1978413">
                  <a:moveTo>
                    <a:pt x="53152" y="0"/>
                  </a:moveTo>
                  <a:lnTo>
                    <a:pt x="1925262" y="0"/>
                  </a:lnTo>
                  <a:cubicBezTo>
                    <a:pt x="1954616" y="0"/>
                    <a:pt x="1978413" y="23797"/>
                    <a:pt x="1978413" y="53152"/>
                  </a:cubicBezTo>
                  <a:lnTo>
                    <a:pt x="1978413" y="715139"/>
                  </a:lnTo>
                  <a:cubicBezTo>
                    <a:pt x="1978413" y="744494"/>
                    <a:pt x="1954616" y="768290"/>
                    <a:pt x="1925262" y="768290"/>
                  </a:cubicBezTo>
                  <a:lnTo>
                    <a:pt x="53152" y="768290"/>
                  </a:lnTo>
                  <a:cubicBezTo>
                    <a:pt x="23797" y="768290"/>
                    <a:pt x="0" y="744494"/>
                    <a:pt x="0" y="715139"/>
                  </a:cubicBezTo>
                  <a:lnTo>
                    <a:pt x="0" y="53152"/>
                  </a:lnTo>
                  <a:cubicBezTo>
                    <a:pt x="0" y="23797"/>
                    <a:pt x="23797" y="0"/>
                    <a:pt x="531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8413" cy="806390"/>
            </a:xfrm>
            <a:prstGeom prst="rect">
              <a:avLst/>
            </a:prstGeom>
          </p:spPr>
          <p:txBody>
            <a:bodyPr anchor="ctr" rtlCol="false" tIns="55319" lIns="55319" bIns="55319" rIns="5531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733884" y="6018518"/>
            <a:ext cx="3505839" cy="3873855"/>
          </a:xfrm>
          <a:custGeom>
            <a:avLst/>
            <a:gdLst/>
            <a:ahLst/>
            <a:cxnLst/>
            <a:rect r="r" b="b" t="t" l="l"/>
            <a:pathLst>
              <a:path h="3873855" w="3505839">
                <a:moveTo>
                  <a:pt x="3505838" y="0"/>
                </a:moveTo>
                <a:lnTo>
                  <a:pt x="0" y="0"/>
                </a:lnTo>
                <a:lnTo>
                  <a:pt x="0" y="3873855"/>
                </a:lnTo>
                <a:lnTo>
                  <a:pt x="3505838" y="3873855"/>
                </a:lnTo>
                <a:lnTo>
                  <a:pt x="35058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8309" y="3832209"/>
            <a:ext cx="1475171" cy="2789921"/>
          </a:xfrm>
          <a:custGeom>
            <a:avLst/>
            <a:gdLst/>
            <a:ahLst/>
            <a:cxnLst/>
            <a:rect r="r" b="b" t="t" l="l"/>
            <a:pathLst>
              <a:path h="2789921" w="1475171">
                <a:moveTo>
                  <a:pt x="0" y="0"/>
                </a:moveTo>
                <a:lnTo>
                  <a:pt x="1475170" y="0"/>
                </a:lnTo>
                <a:lnTo>
                  <a:pt x="1475170" y="2789922"/>
                </a:lnTo>
                <a:lnTo>
                  <a:pt x="0" y="278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1413" y="2275714"/>
            <a:ext cx="8444481" cy="5155173"/>
          </a:xfrm>
          <a:custGeom>
            <a:avLst/>
            <a:gdLst/>
            <a:ahLst/>
            <a:cxnLst/>
            <a:rect r="r" b="b" t="t" l="l"/>
            <a:pathLst>
              <a:path h="5155173" w="8444481">
                <a:moveTo>
                  <a:pt x="0" y="0"/>
                </a:moveTo>
                <a:lnTo>
                  <a:pt x="8444481" y="0"/>
                </a:lnTo>
                <a:lnTo>
                  <a:pt x="8444481" y="5155172"/>
                </a:lnTo>
                <a:lnTo>
                  <a:pt x="0" y="5155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7866"/>
            <a:ext cx="7329218" cy="10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</a:pPr>
            <a:r>
              <a:rPr lang="en-US" sz="7955">
                <a:solidFill>
                  <a:srgbClr val="FFC61A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CRAWLER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6500" y="2693779"/>
            <a:ext cx="6482494" cy="1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725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Extract data from S3 bucket and save it was a table. Helpful when query data with Athena later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DAG51Rhzfmc</dc:identifier>
  <dcterms:modified xsi:type="dcterms:W3CDTF">2011-08-01T06:04:30Z</dcterms:modified>
  <cp:revision>1</cp:revision>
  <dc:title>Chang Jia Qian AWS agriculture</dc:title>
</cp:coreProperties>
</file>